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30"/>
  </p:notesMasterIdLst>
  <p:handoutMasterIdLst>
    <p:handoutMasterId r:id="rId31"/>
  </p:handoutMasterIdLst>
  <p:sldIdLst>
    <p:sldId id="256" r:id="rId5"/>
    <p:sldId id="258" r:id="rId6"/>
    <p:sldId id="260" r:id="rId7"/>
    <p:sldId id="264" r:id="rId8"/>
    <p:sldId id="275" r:id="rId9"/>
    <p:sldId id="276" r:id="rId10"/>
    <p:sldId id="277" r:id="rId11"/>
    <p:sldId id="278" r:id="rId12"/>
    <p:sldId id="274"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3" r:id="rId27"/>
    <p:sldId id="292" r:id="rId28"/>
    <p:sldId id="29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970" autoAdjust="0"/>
  </p:normalViewPr>
  <p:slideViewPr>
    <p:cSldViewPr snapToGrid="0" snapToObjects="1">
      <p:cViewPr varScale="1">
        <p:scale>
          <a:sx n="65" d="100"/>
          <a:sy n="65" d="100"/>
        </p:scale>
        <p:origin x="1358" y="3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1/19/2025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Ring Gen 3 is a wearable health tracker in the form of a ring.</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It focuses primarily on sleep tracking, recovery, and overall wellness, using various sensors to gather data about the wearer's body.</a:t>
            </a:r>
            <a:r>
              <a:rPr lang="en-US" sz="1200" b="0" i="0" u="none" strike="noStrike" kern="1200" baseline="30000" dirty="0" smtClean="0">
                <a:solidFill>
                  <a:schemeClr val="tx1"/>
                </a:solidFill>
                <a:effectLst/>
                <a:latin typeface="+mn-lt"/>
                <a:ea typeface="+mn-ea"/>
                <a:cs typeface="+mn-cs"/>
              </a:rPr>
              <a:t>2</a:t>
            </a:r>
            <a:r>
              <a:rPr lang="en-US" sz="1200" b="0" i="0" u="none" strike="noStrike" kern="1200" dirty="0" smtClean="0">
                <a:solidFill>
                  <a:schemeClr val="tx1"/>
                </a:solidFill>
                <a:effectLst/>
                <a:latin typeface="+mn-lt"/>
                <a:ea typeface="+mn-ea"/>
                <a:cs typeface="+mn-cs"/>
              </a:rPr>
              <a:t> Unlike smartwatches with screens, the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Ring is designed to be worn continuously, providing passive monitoring.</a:t>
            </a:r>
            <a:endParaRPr lang="en-US" b="0" dirty="0" smtClean="0">
              <a:effectLst/>
            </a:endParaRPr>
          </a:p>
          <a:p>
            <a:pPr rtl="0"/>
            <a:r>
              <a:rPr lang="en-US" sz="1200" b="1" i="0" u="none" strike="noStrike" kern="1200" dirty="0" smtClean="0">
                <a:solidFill>
                  <a:schemeClr val="tx1"/>
                </a:solidFill>
                <a:effectLst/>
                <a:latin typeface="+mn-lt"/>
                <a:ea typeface="+mn-ea"/>
                <a:cs typeface="+mn-cs"/>
              </a:rPr>
              <a:t>Elaboration on Sleep Analysis Feature:</a:t>
            </a:r>
            <a:endParaRPr lang="en-US" b="0" dirty="0" smtClean="0">
              <a:effectLst/>
            </a:endParaRPr>
          </a:p>
          <a:p>
            <a:pPr rtl="0"/>
            <a:r>
              <a:rPr lang="en-US" sz="1200" b="0" i="0" u="none" strike="noStrike" kern="1200" dirty="0" smtClean="0">
                <a:solidFill>
                  <a:schemeClr val="tx1"/>
                </a:solidFill>
                <a:effectLst/>
                <a:latin typeface="+mn-lt"/>
                <a:ea typeface="+mn-ea"/>
                <a:cs typeface="+mn-cs"/>
              </a:rPr>
              <a:t>The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Ring's sleep tracking is one of its most prominent features.</a:t>
            </a:r>
            <a:r>
              <a:rPr lang="en-US" sz="1200" b="0" i="0" u="none" strike="noStrike" kern="1200" baseline="30000" dirty="0" smtClean="0">
                <a:solidFill>
                  <a:schemeClr val="tx1"/>
                </a:solidFill>
                <a:effectLst/>
                <a:latin typeface="+mn-lt"/>
                <a:ea typeface="+mn-ea"/>
                <a:cs typeface="+mn-cs"/>
              </a:rPr>
              <a:t>3</a:t>
            </a:r>
            <a:r>
              <a:rPr lang="en-US" sz="1200" b="0" i="0" u="none" strike="noStrike" kern="1200" dirty="0" smtClean="0">
                <a:solidFill>
                  <a:schemeClr val="tx1"/>
                </a:solidFill>
                <a:effectLst/>
                <a:latin typeface="+mn-lt"/>
                <a:ea typeface="+mn-ea"/>
                <a:cs typeface="+mn-cs"/>
              </a:rPr>
              <a:t> It goes beyond simply measuring sleep duration and provides a detailed breakdown of sleep stages:</a:t>
            </a:r>
            <a:r>
              <a:rPr lang="en-US" sz="1200" b="0" i="0" u="none" strike="noStrike" kern="1200" baseline="30000" dirty="0" smtClean="0">
                <a:solidFill>
                  <a:schemeClr val="tx1"/>
                </a:solidFill>
                <a:effectLst/>
                <a:latin typeface="+mn-lt"/>
                <a:ea typeface="+mn-ea"/>
                <a:cs typeface="+mn-cs"/>
              </a:rPr>
              <a:t>4</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Sleep Stages:</a:t>
            </a:r>
            <a:r>
              <a:rPr lang="en-US" sz="1200" b="0" i="0" u="none" strike="noStrike" kern="1200" dirty="0" smtClean="0">
                <a:solidFill>
                  <a:schemeClr val="tx1"/>
                </a:solidFill>
                <a:effectLst/>
                <a:latin typeface="+mn-lt"/>
                <a:ea typeface="+mn-ea"/>
                <a:cs typeface="+mn-cs"/>
              </a:rPr>
              <a:t> The ring differentiates between Awake, REM (Rapid Eye Movement), Light, and Deep sleep stages.</a:t>
            </a:r>
            <a:r>
              <a:rPr lang="en-US" sz="1200" b="0" i="0" u="none" strike="noStrike" kern="1200" baseline="30000" dirty="0" smtClean="0">
                <a:solidFill>
                  <a:schemeClr val="tx1"/>
                </a:solidFill>
                <a:effectLst/>
                <a:latin typeface="+mn-lt"/>
                <a:ea typeface="+mn-ea"/>
                <a:cs typeface="+mn-cs"/>
              </a:rPr>
              <a:t>5</a:t>
            </a:r>
            <a:r>
              <a:rPr lang="en-US" sz="1200" b="0" i="0" u="none" strike="noStrike" kern="1200" dirty="0" smtClean="0">
                <a:solidFill>
                  <a:schemeClr val="tx1"/>
                </a:solidFill>
                <a:effectLst/>
                <a:latin typeface="+mn-lt"/>
                <a:ea typeface="+mn-ea"/>
                <a:cs typeface="+mn-cs"/>
              </a:rPr>
              <a:t> This allows users to understand the quality of their sleep and identify potential disruptions.</a:t>
            </a:r>
            <a:r>
              <a:rPr lang="en-US" sz="1200" b="0" i="0" u="none" strike="noStrike" kern="1200" baseline="30000" dirty="0" smtClean="0">
                <a:solidFill>
                  <a:schemeClr val="tx1"/>
                </a:solidFill>
                <a:effectLst/>
                <a:latin typeface="+mn-lt"/>
                <a:ea typeface="+mn-ea"/>
                <a:cs typeface="+mn-cs"/>
              </a:rPr>
              <a:t>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Sleep Score:</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provides a Sleep Score based on various factors, including total sleep time, sleep efficiency (time spent asleep vs. time in bed), latency (time it takes to fall asleep), number of awakenings, REM sleep duration, and deep sleep duration.</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Resting Heart Rate (RHR) and Heart Rate Variability (HRV) during Sleep:</a:t>
            </a:r>
            <a:r>
              <a:rPr lang="en-US" sz="1200" b="0" i="0" u="none" strike="noStrike" kern="1200" dirty="0" smtClean="0">
                <a:solidFill>
                  <a:schemeClr val="tx1"/>
                </a:solidFill>
                <a:effectLst/>
                <a:latin typeface="+mn-lt"/>
                <a:ea typeface="+mn-ea"/>
                <a:cs typeface="+mn-cs"/>
              </a:rPr>
              <a:t> The ring monitors RHR and HRV throughout the night.</a:t>
            </a:r>
            <a:r>
              <a:rPr lang="en-US" sz="1200" b="0" i="0" u="none" strike="noStrike" kern="1200" baseline="30000" dirty="0" smtClean="0">
                <a:solidFill>
                  <a:schemeClr val="tx1"/>
                </a:solidFill>
                <a:effectLst/>
                <a:latin typeface="+mn-lt"/>
                <a:ea typeface="+mn-ea"/>
                <a:cs typeface="+mn-cs"/>
              </a:rPr>
              <a:t>8</a:t>
            </a:r>
            <a:r>
              <a:rPr lang="en-US" sz="1200" b="0" i="0" u="none" strike="noStrike" kern="1200" dirty="0" smtClean="0">
                <a:solidFill>
                  <a:schemeClr val="tx1"/>
                </a:solidFill>
                <a:effectLst/>
                <a:latin typeface="+mn-lt"/>
                <a:ea typeface="+mn-ea"/>
                <a:cs typeface="+mn-cs"/>
              </a:rPr>
              <a:t> Changes in these metrics can provide insights into recovery, stress levels, and overall health.</a:t>
            </a:r>
            <a:r>
              <a:rPr lang="en-US" sz="1200" b="0" i="0" u="none" strike="noStrike" kern="1200" baseline="30000" dirty="0" smtClean="0">
                <a:solidFill>
                  <a:schemeClr val="tx1"/>
                </a:solidFill>
                <a:effectLst/>
                <a:latin typeface="+mn-lt"/>
                <a:ea typeface="+mn-ea"/>
                <a:cs typeface="+mn-cs"/>
              </a:rPr>
              <a:t>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Body Temperature during Sleep:</a:t>
            </a:r>
            <a:r>
              <a:rPr lang="en-US" sz="1200" b="0" i="0" u="none" strike="noStrike" kern="1200" dirty="0" smtClean="0">
                <a:solidFill>
                  <a:schemeClr val="tx1"/>
                </a:solidFill>
                <a:effectLst/>
                <a:latin typeface="+mn-lt"/>
                <a:ea typeface="+mn-ea"/>
                <a:cs typeface="+mn-cs"/>
              </a:rPr>
              <a:t> The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Ring tracks changes in body temperature during sleep, which can be useful for identifying potential illness or tracking menstrual cycles.</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Sleep Timing and Consistency:</a:t>
            </a:r>
            <a:r>
              <a:rPr lang="en-US" sz="1200" b="0" i="0" u="none" strike="noStrike" kern="1200" dirty="0" smtClean="0">
                <a:solidFill>
                  <a:schemeClr val="tx1"/>
                </a:solidFill>
                <a:effectLst/>
                <a:latin typeface="+mn-lt"/>
                <a:ea typeface="+mn-ea"/>
                <a:cs typeface="+mn-cs"/>
              </a:rPr>
              <a:t> The ring tracks sleep and wake times to provide insights into sleep consistency and circadian rhythm.</a:t>
            </a:r>
            <a:r>
              <a:rPr lang="en-US" sz="1200" b="0" i="0" u="none" strike="noStrike" kern="1200" baseline="30000" dirty="0" smtClean="0">
                <a:solidFill>
                  <a:schemeClr val="tx1"/>
                </a:solidFill>
                <a:effectLst/>
                <a:latin typeface="+mn-lt"/>
                <a:ea typeface="+mn-ea"/>
                <a:cs typeface="+mn-cs"/>
              </a:rPr>
              <a:t>11</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Salient Features of the </a:t>
            </a:r>
            <a:r>
              <a:rPr lang="en-US" sz="1200" b="1" i="0" u="none" strike="noStrike" kern="1200" dirty="0" err="1" smtClean="0">
                <a:solidFill>
                  <a:schemeClr val="tx1"/>
                </a:solidFill>
                <a:effectLst/>
                <a:latin typeface="+mn-lt"/>
                <a:ea typeface="+mn-ea"/>
                <a:cs typeface="+mn-cs"/>
              </a:rPr>
              <a:t>Oura</a:t>
            </a:r>
            <a:r>
              <a:rPr lang="en-US" sz="1200" b="1" i="0" u="none" strike="noStrike" kern="1200" dirty="0" smtClean="0">
                <a:solidFill>
                  <a:schemeClr val="tx1"/>
                </a:solidFill>
                <a:effectLst/>
                <a:latin typeface="+mn-lt"/>
                <a:ea typeface="+mn-ea"/>
                <a:cs typeface="+mn-cs"/>
              </a:rPr>
              <a:t> Ring Gen 3:</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Advanced Sleep Tracking:</a:t>
            </a:r>
            <a:r>
              <a:rPr lang="en-US" sz="1200" b="0" i="0" u="none" strike="noStrike" kern="1200" dirty="0" smtClean="0">
                <a:solidFill>
                  <a:schemeClr val="tx1"/>
                </a:solidFill>
                <a:effectLst/>
                <a:latin typeface="+mn-lt"/>
                <a:ea typeface="+mn-ea"/>
                <a:cs typeface="+mn-cs"/>
              </a:rPr>
              <a:t> As described above, this is a core feature.</a:t>
            </a:r>
          </a:p>
          <a:p>
            <a:pPr rtl="0" fontAlgn="base"/>
            <a:r>
              <a:rPr lang="en-US" sz="1200" b="1" i="0" u="none" strike="noStrike" kern="1200" dirty="0" smtClean="0">
                <a:solidFill>
                  <a:schemeClr val="tx1"/>
                </a:solidFill>
                <a:effectLst/>
                <a:latin typeface="+mn-lt"/>
                <a:ea typeface="+mn-ea"/>
                <a:cs typeface="+mn-cs"/>
              </a:rPr>
              <a:t>Activity Tracking:</a:t>
            </a:r>
            <a:r>
              <a:rPr lang="en-US" sz="1200" b="0" i="0" u="none" strike="noStrike" kern="1200" dirty="0" smtClean="0">
                <a:solidFill>
                  <a:schemeClr val="tx1"/>
                </a:solidFill>
                <a:effectLst/>
                <a:latin typeface="+mn-lt"/>
                <a:ea typeface="+mn-ea"/>
                <a:cs typeface="+mn-cs"/>
              </a:rPr>
              <a:t> Tracks steps, calories burned, and activity levels.</a:t>
            </a:r>
            <a:r>
              <a:rPr lang="en-US" sz="1200" b="0" i="0" u="none" strike="noStrike" kern="1200" baseline="30000" dirty="0" smtClean="0">
                <a:solidFill>
                  <a:schemeClr val="tx1"/>
                </a:solidFill>
                <a:effectLst/>
                <a:latin typeface="+mn-lt"/>
                <a:ea typeface="+mn-ea"/>
                <a:cs typeface="+mn-cs"/>
              </a:rPr>
              <a:t>12</a:t>
            </a:r>
            <a:r>
              <a:rPr lang="en-US" sz="1200" b="0" i="0" u="none" strike="noStrike" kern="1200" dirty="0" smtClean="0">
                <a:solidFill>
                  <a:schemeClr val="tx1"/>
                </a:solidFill>
                <a:effectLst/>
                <a:latin typeface="+mn-lt"/>
                <a:ea typeface="+mn-ea"/>
                <a:cs typeface="+mn-cs"/>
              </a:rPr>
              <a:t> However, it's not designed for real-time workout tracking like some fitness trackers.</a:t>
            </a:r>
            <a:r>
              <a:rPr lang="en-US" sz="1200" b="0" i="0" u="none" strike="noStrike" kern="1200" baseline="30000" dirty="0" smtClean="0">
                <a:solidFill>
                  <a:schemeClr val="tx1"/>
                </a:solidFill>
                <a:effectLst/>
                <a:latin typeface="+mn-lt"/>
                <a:ea typeface="+mn-ea"/>
                <a:cs typeface="+mn-cs"/>
              </a:rPr>
              <a:t>13</a:t>
            </a:r>
            <a:r>
              <a:rPr lang="en-US" sz="1200" b="0" i="0" u="none" strike="noStrike" kern="1200" dirty="0" smtClean="0">
                <a:solidFill>
                  <a:schemeClr val="tx1"/>
                </a:solidFill>
                <a:effectLst/>
                <a:latin typeface="+mn-lt"/>
                <a:ea typeface="+mn-ea"/>
                <a:cs typeface="+mn-cs"/>
              </a:rPr>
              <a:t> Its focus is more on overall daily activity.</a:t>
            </a:r>
          </a:p>
          <a:p>
            <a:pPr rtl="0" fontAlgn="base"/>
            <a:r>
              <a:rPr lang="en-US" sz="1200" b="1" i="0" u="none" strike="noStrike" kern="1200" dirty="0" smtClean="0">
                <a:solidFill>
                  <a:schemeClr val="tx1"/>
                </a:solidFill>
                <a:effectLst/>
                <a:latin typeface="+mn-lt"/>
                <a:ea typeface="+mn-ea"/>
                <a:cs typeface="+mn-cs"/>
              </a:rPr>
              <a:t>Readiness Score:</a:t>
            </a:r>
            <a:r>
              <a:rPr lang="en-US" sz="1200" b="0" i="0" u="none" strike="noStrike" kern="1200" dirty="0" smtClean="0">
                <a:solidFill>
                  <a:schemeClr val="tx1"/>
                </a:solidFill>
                <a:effectLst/>
                <a:latin typeface="+mn-lt"/>
                <a:ea typeface="+mn-ea"/>
                <a:cs typeface="+mn-cs"/>
              </a:rPr>
              <a:t> This score combines sleep data, activity data, and other physiological metrics to provide a daily assessment of how ready the body is for physical and mental exertion.</a:t>
            </a:r>
            <a:r>
              <a:rPr lang="en-US" sz="1200" b="0" i="0" u="none" strike="noStrike" kern="1200" baseline="30000" dirty="0" smtClean="0">
                <a:solidFill>
                  <a:schemeClr val="tx1"/>
                </a:solidFill>
                <a:effectLst/>
                <a:latin typeface="+mn-lt"/>
                <a:ea typeface="+mn-ea"/>
                <a:cs typeface="+mn-cs"/>
              </a:rPr>
              <a:t>14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Heart Rate and HRV Monitoring:</a:t>
            </a:r>
            <a:r>
              <a:rPr lang="en-US" sz="1200" b="0" i="0" u="none" strike="noStrike" kern="1200" dirty="0" smtClean="0">
                <a:solidFill>
                  <a:schemeClr val="tx1"/>
                </a:solidFill>
                <a:effectLst/>
                <a:latin typeface="+mn-lt"/>
                <a:ea typeface="+mn-ea"/>
                <a:cs typeface="+mn-cs"/>
              </a:rPr>
              <a:t> Measures heart rate and HRV throughout the day and night.</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Body Temperature Sensing:</a:t>
            </a:r>
            <a:r>
              <a:rPr lang="en-US" sz="1200" b="0" i="0" u="none" strike="noStrike" kern="1200" dirty="0" smtClean="0">
                <a:solidFill>
                  <a:schemeClr val="tx1"/>
                </a:solidFill>
                <a:effectLst/>
                <a:latin typeface="+mn-lt"/>
                <a:ea typeface="+mn-ea"/>
                <a:cs typeface="+mn-cs"/>
              </a:rPr>
              <a:t> Tracks changes in body temperature.</a:t>
            </a:r>
            <a:r>
              <a:rPr lang="en-US" sz="1200" b="0" i="0" u="none" strike="noStrike" kern="1200" baseline="30000" dirty="0" smtClean="0">
                <a:solidFill>
                  <a:schemeClr val="tx1"/>
                </a:solidFill>
                <a:effectLst/>
                <a:latin typeface="+mn-lt"/>
                <a:ea typeface="+mn-ea"/>
                <a:cs typeface="+mn-cs"/>
              </a:rPr>
              <a:t>16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Period Prediction:</a:t>
            </a:r>
            <a:r>
              <a:rPr lang="en-US" sz="1200" b="0" i="0" u="none" strike="noStrike" kern="1200" dirty="0" smtClean="0">
                <a:solidFill>
                  <a:schemeClr val="tx1"/>
                </a:solidFill>
                <a:effectLst/>
                <a:latin typeface="+mn-lt"/>
                <a:ea typeface="+mn-ea"/>
                <a:cs typeface="+mn-cs"/>
              </a:rPr>
              <a:t> Uses temperature data and other metrics to predict menstrual cycles.</a:t>
            </a:r>
            <a:r>
              <a:rPr lang="en-US" sz="1200" b="0" i="0" u="none" strike="noStrike" kern="1200" baseline="30000" dirty="0" smtClean="0">
                <a:solidFill>
                  <a:schemeClr val="tx1"/>
                </a:solidFill>
                <a:effectLst/>
                <a:latin typeface="+mn-lt"/>
                <a:ea typeface="+mn-ea"/>
                <a:cs typeface="+mn-cs"/>
              </a:rPr>
              <a:t>17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Guided Content:</a:t>
            </a:r>
            <a:r>
              <a:rPr lang="en-US" sz="1200" b="0" i="0" u="none" strike="noStrike" kern="1200" dirty="0" smtClean="0">
                <a:solidFill>
                  <a:schemeClr val="tx1"/>
                </a:solidFill>
                <a:effectLst/>
                <a:latin typeface="+mn-lt"/>
                <a:ea typeface="+mn-ea"/>
                <a:cs typeface="+mn-cs"/>
              </a:rPr>
              <a:t> The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app provides personalized insights, recommendations, and guided audio sessions for sleep, meditation, and other wellness practices.</a:t>
            </a:r>
            <a:r>
              <a:rPr lang="en-US" sz="1200" b="0" i="0" u="none" strike="noStrike" kern="1200" baseline="30000" dirty="0" smtClean="0">
                <a:solidFill>
                  <a:schemeClr val="tx1"/>
                </a:solidFill>
                <a:effectLst/>
                <a:latin typeface="+mn-lt"/>
                <a:ea typeface="+mn-ea"/>
                <a:cs typeface="+mn-cs"/>
              </a:rPr>
              <a:t>18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Comfortable and Discreet Design:</a:t>
            </a:r>
            <a:r>
              <a:rPr lang="en-US" sz="1200" b="0" i="0" u="none" strike="noStrike" kern="1200" dirty="0" smtClean="0">
                <a:solidFill>
                  <a:schemeClr val="tx1"/>
                </a:solidFill>
                <a:effectLst/>
                <a:latin typeface="+mn-lt"/>
                <a:ea typeface="+mn-ea"/>
                <a:cs typeface="+mn-cs"/>
              </a:rPr>
              <a:t> The ring is designed to be comfortable for 24/7 wear.</a:t>
            </a:r>
            <a:r>
              <a:rPr lang="en-US" sz="1200" b="0" i="0" u="none" strike="noStrike" kern="1200" baseline="30000" dirty="0" smtClean="0">
                <a:solidFill>
                  <a:schemeClr val="tx1"/>
                </a:solidFill>
                <a:effectLst/>
                <a:latin typeface="+mn-lt"/>
                <a:ea typeface="+mn-ea"/>
                <a:cs typeface="+mn-cs"/>
              </a:rPr>
              <a:t>19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Long Battery Life:</a:t>
            </a:r>
            <a:r>
              <a:rPr lang="en-US" sz="1200" b="0" i="0" u="none" strike="noStrike" kern="1200" dirty="0" smtClean="0">
                <a:solidFill>
                  <a:schemeClr val="tx1"/>
                </a:solidFill>
                <a:effectLst/>
                <a:latin typeface="+mn-lt"/>
                <a:ea typeface="+mn-ea"/>
                <a:cs typeface="+mn-cs"/>
              </a:rPr>
              <a:t> Typically lasts for several days on a single charge.</a:t>
            </a:r>
            <a:r>
              <a:rPr lang="en-US" sz="1200" b="0" i="0" u="none" strike="noStrike" kern="1200" baseline="30000" dirty="0" smtClean="0">
                <a:solidFill>
                  <a:schemeClr val="tx1"/>
                </a:solidFill>
                <a:effectLst/>
                <a:latin typeface="+mn-lt"/>
                <a:ea typeface="+mn-ea"/>
                <a:cs typeface="+mn-cs"/>
              </a:rPr>
              <a:t>20</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Advantages: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Detailed Sleep Analysis:</a:t>
            </a:r>
            <a:r>
              <a:rPr lang="en-US" sz="1200" b="0" i="0" u="none" strike="noStrike" kern="1200" dirty="0" smtClean="0">
                <a:solidFill>
                  <a:schemeClr val="tx1"/>
                </a:solidFill>
                <a:effectLst/>
                <a:latin typeface="+mn-lt"/>
                <a:ea typeface="+mn-ea"/>
                <a:cs typeface="+mn-cs"/>
              </a:rPr>
              <a:t> Provides much more in-depth sleep data than many other wearables.</a:t>
            </a:r>
            <a:r>
              <a:rPr lang="en-US" sz="1200" b="0" i="0" u="none" strike="noStrike" kern="1200" baseline="30000" dirty="0" smtClean="0">
                <a:solidFill>
                  <a:schemeClr val="tx1"/>
                </a:solidFill>
                <a:effectLst/>
                <a:latin typeface="+mn-lt"/>
                <a:ea typeface="+mn-ea"/>
                <a:cs typeface="+mn-cs"/>
              </a:rPr>
              <a:t>21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Focus on Recovery and Wellness:</a:t>
            </a:r>
            <a:r>
              <a:rPr lang="en-US" sz="1200" b="0" i="0" u="none" strike="noStrike" kern="1200" dirty="0" smtClean="0">
                <a:solidFill>
                  <a:schemeClr val="tx1"/>
                </a:solidFill>
                <a:effectLst/>
                <a:latin typeface="+mn-lt"/>
                <a:ea typeface="+mn-ea"/>
                <a:cs typeface="+mn-cs"/>
              </a:rPr>
              <a:t> Emphasizes the importance of rest and recovery.</a:t>
            </a:r>
            <a:r>
              <a:rPr lang="en-US" sz="1200" b="0" i="0" u="none" strike="noStrike" kern="1200" baseline="30000" dirty="0" smtClean="0">
                <a:solidFill>
                  <a:schemeClr val="tx1"/>
                </a:solidFill>
                <a:effectLst/>
                <a:latin typeface="+mn-lt"/>
                <a:ea typeface="+mn-ea"/>
                <a:cs typeface="+mn-cs"/>
              </a:rPr>
              <a:t>22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Non-intrusive Form Factor:</a:t>
            </a:r>
            <a:r>
              <a:rPr lang="en-US" sz="1200" b="0" i="0" u="none" strike="noStrike" kern="1200" dirty="0" smtClean="0">
                <a:solidFill>
                  <a:schemeClr val="tx1"/>
                </a:solidFill>
                <a:effectLst/>
                <a:latin typeface="+mn-lt"/>
                <a:ea typeface="+mn-ea"/>
                <a:cs typeface="+mn-cs"/>
              </a:rPr>
              <a:t> The ring is less obtrusive than a smartwatch.</a:t>
            </a:r>
          </a:p>
          <a:p>
            <a:pPr rtl="0"/>
            <a:r>
              <a:rPr lang="en-US" sz="1200" b="1" i="0" u="none" strike="noStrike" kern="1200" dirty="0" smtClean="0">
                <a:solidFill>
                  <a:schemeClr val="tx1"/>
                </a:solidFill>
                <a:effectLst/>
                <a:latin typeface="+mn-lt"/>
                <a:ea typeface="+mn-ea"/>
                <a:cs typeface="+mn-cs"/>
              </a:rPr>
              <a:t>Important Considerations: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No Display:</a:t>
            </a:r>
            <a:r>
              <a:rPr lang="en-US" sz="1200" b="0" i="0" u="none" strike="noStrike" kern="1200" dirty="0" smtClean="0">
                <a:solidFill>
                  <a:schemeClr val="tx1"/>
                </a:solidFill>
                <a:effectLst/>
                <a:latin typeface="+mn-lt"/>
                <a:ea typeface="+mn-ea"/>
                <a:cs typeface="+mn-cs"/>
              </a:rPr>
              <a:t> The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Ring does not have a screen, so all data is viewed through the mobile app.</a:t>
            </a:r>
            <a:r>
              <a:rPr lang="en-US" sz="1200" b="0" i="0" u="none" strike="noStrike" kern="1200" baseline="30000" dirty="0" smtClean="0">
                <a:solidFill>
                  <a:schemeClr val="tx1"/>
                </a:solidFill>
                <a:effectLst/>
                <a:latin typeface="+mn-lt"/>
                <a:ea typeface="+mn-ea"/>
                <a:cs typeface="+mn-cs"/>
              </a:rPr>
              <a:t>23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Subscription Model:</a:t>
            </a:r>
            <a:r>
              <a:rPr lang="en-US" sz="1200" b="0" i="0" u="none" strike="noStrike" kern="1200" dirty="0" smtClean="0">
                <a:solidFill>
                  <a:schemeClr val="tx1"/>
                </a:solidFill>
                <a:effectLst/>
                <a:latin typeface="+mn-lt"/>
                <a:ea typeface="+mn-ea"/>
                <a:cs typeface="+mn-cs"/>
              </a:rPr>
              <a:t> Some features, like personalized insights and guided content, require an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Membership subscription.</a:t>
            </a:r>
            <a:r>
              <a:rPr lang="en-US" sz="1200" b="0" i="0" u="none" strike="noStrike" kern="1200" baseline="30000" dirty="0" smtClean="0">
                <a:solidFill>
                  <a:schemeClr val="tx1"/>
                </a:solidFill>
                <a:effectLst/>
                <a:latin typeface="+mn-lt"/>
                <a:ea typeface="+mn-ea"/>
                <a:cs typeface="+mn-cs"/>
              </a:rPr>
              <a:t>24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Not Designed for Real-Time Workout Tracking:</a:t>
            </a:r>
            <a:r>
              <a:rPr lang="en-US" sz="1200" b="0" i="0" u="none" strike="noStrike" kern="1200" dirty="0" smtClean="0">
                <a:solidFill>
                  <a:schemeClr val="tx1"/>
                </a:solidFill>
                <a:effectLst/>
                <a:latin typeface="+mn-lt"/>
                <a:ea typeface="+mn-ea"/>
                <a:cs typeface="+mn-cs"/>
              </a:rPr>
              <a:t> While it tracks activity, it's not ideal for monitoring workouts in real-time.</a:t>
            </a:r>
            <a:r>
              <a:rPr lang="en-US" sz="1200" b="0" i="0" u="none" strike="noStrike" kern="1200" baseline="30000" dirty="0" smtClean="0">
                <a:solidFill>
                  <a:schemeClr val="tx1"/>
                </a:solidFill>
                <a:effectLst/>
                <a:latin typeface="+mn-lt"/>
                <a:ea typeface="+mn-ea"/>
                <a:cs typeface="+mn-cs"/>
              </a:rPr>
              <a:t>25</a:t>
            </a:r>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The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Ring Gen 3 is a unique wearable that excels in sleep tracking and providing insights into overall wellness. Its focus on passive monitoring and non-intrusive design makes it a popular choice for those who prioritize sleep and recovery.</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324792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Samsung Galaxy Ring, announced in 2024, is Samsung's entry into the smart ring market, focusing on health and wellness tracking in a discreet and convenient form factor.</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It aims to compete with established players like </a:t>
            </a:r>
            <a:r>
              <a:rPr lang="en-US" sz="1200" b="0" i="0" u="none" strike="noStrike" kern="1200" dirty="0" err="1" smtClean="0">
                <a:solidFill>
                  <a:schemeClr val="tx1"/>
                </a:solidFill>
                <a:effectLst/>
                <a:latin typeface="+mn-lt"/>
                <a:ea typeface="+mn-ea"/>
                <a:cs typeface="+mn-cs"/>
              </a:rPr>
              <a:t>Oura</a:t>
            </a:r>
            <a:r>
              <a:rPr lang="en-US" sz="1200" b="0" i="0" u="none" strike="noStrike" kern="1200" dirty="0" smtClean="0">
                <a:solidFill>
                  <a:schemeClr val="tx1"/>
                </a:solidFill>
                <a:effectLst/>
                <a:latin typeface="+mn-lt"/>
                <a:ea typeface="+mn-ea"/>
                <a:cs typeface="+mn-cs"/>
              </a:rPr>
              <a:t> and offer a compelling alternative to smartwatches.</a:t>
            </a:r>
            <a:endParaRPr lang="en-US" b="0" dirty="0" smtClean="0">
              <a:effectLst/>
            </a:endParaRPr>
          </a:p>
          <a:p>
            <a:pPr rtl="0"/>
            <a:r>
              <a:rPr lang="en-US" sz="1200" b="1" i="0" u="none" strike="noStrike" kern="1200" dirty="0" smtClean="0">
                <a:solidFill>
                  <a:schemeClr val="tx1"/>
                </a:solidFill>
                <a:effectLst/>
                <a:latin typeface="+mn-lt"/>
                <a:ea typeface="+mn-ea"/>
                <a:cs typeface="+mn-cs"/>
              </a:rPr>
              <a:t>Salient Features: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Health Tracking:</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Heart Rate Monitoring:</a:t>
            </a:r>
            <a:r>
              <a:rPr lang="en-US" sz="1200" b="0" i="0" u="none" strike="noStrike" kern="1200" dirty="0" smtClean="0">
                <a:solidFill>
                  <a:schemeClr val="tx1"/>
                </a:solidFill>
                <a:effectLst/>
                <a:latin typeface="+mn-lt"/>
                <a:ea typeface="+mn-ea"/>
                <a:cs typeface="+mn-cs"/>
              </a:rPr>
              <a:t> Tracks heart rate using an optical bio-signal sensor.</a:t>
            </a:r>
            <a:r>
              <a:rPr lang="en-US" sz="1200" b="0" i="0" u="none" strike="noStrike" kern="1200" baseline="30000" dirty="0" smtClean="0">
                <a:solidFill>
                  <a:schemeClr val="tx1"/>
                </a:solidFill>
                <a:effectLst/>
                <a:latin typeface="+mn-lt"/>
                <a:ea typeface="+mn-ea"/>
                <a:cs typeface="+mn-cs"/>
              </a:rPr>
              <a:t>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Blood Oxygen (SpO2) Monitoring:</a:t>
            </a:r>
            <a:r>
              <a:rPr lang="en-US" sz="1200" b="0" i="0" u="none" strike="noStrike" kern="1200" dirty="0" smtClean="0">
                <a:solidFill>
                  <a:schemeClr val="tx1"/>
                </a:solidFill>
                <a:effectLst/>
                <a:latin typeface="+mn-lt"/>
                <a:ea typeface="+mn-ea"/>
                <a:cs typeface="+mn-cs"/>
              </a:rPr>
              <a:t> Measures blood oxygen saturation levels.</a:t>
            </a:r>
            <a:r>
              <a:rPr lang="en-US" sz="1200" b="0" i="0" u="none" strike="noStrike" kern="1200" baseline="30000" dirty="0" smtClean="0">
                <a:solidFill>
                  <a:schemeClr val="tx1"/>
                </a:solidFill>
                <a:effectLst/>
                <a:latin typeface="+mn-lt"/>
                <a:ea typeface="+mn-ea"/>
                <a:cs typeface="+mn-cs"/>
              </a:rPr>
              <a:t>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Sleep Tracking:</a:t>
            </a:r>
            <a:r>
              <a:rPr lang="en-US" sz="1200" b="0" i="0" u="none" strike="noStrike" kern="1200" dirty="0" smtClean="0">
                <a:solidFill>
                  <a:schemeClr val="tx1"/>
                </a:solidFill>
                <a:effectLst/>
                <a:latin typeface="+mn-lt"/>
                <a:ea typeface="+mn-ea"/>
                <a:cs typeface="+mn-cs"/>
              </a:rPr>
              <a:t> Monitors sleep stages (likely using accelerometer data and heart rate variability) to provide insights into sleep quality.</a:t>
            </a:r>
            <a:r>
              <a:rPr lang="en-US" sz="1200" b="0" i="0" u="none" strike="noStrike" kern="1200" baseline="30000" dirty="0" smtClean="0">
                <a:solidFill>
                  <a:schemeClr val="tx1"/>
                </a:solidFill>
                <a:effectLst/>
                <a:latin typeface="+mn-lt"/>
                <a:ea typeface="+mn-ea"/>
                <a:cs typeface="+mn-cs"/>
              </a:rPr>
              <a:t>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Skin Temperature Sensing:</a:t>
            </a:r>
            <a:r>
              <a:rPr lang="en-US" sz="1200" b="0" i="0" u="none" strike="noStrike" kern="1200" dirty="0" smtClean="0">
                <a:solidFill>
                  <a:schemeClr val="tx1"/>
                </a:solidFill>
                <a:effectLst/>
                <a:latin typeface="+mn-lt"/>
                <a:ea typeface="+mn-ea"/>
                <a:cs typeface="+mn-cs"/>
              </a:rPr>
              <a:t> Tracks skin temperature changes, which can be useful for various purposes, including cycle tracking and identifying potential signs of illness.</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Activity Tracking:</a:t>
            </a:r>
            <a:r>
              <a:rPr lang="en-US" sz="1200" b="0" i="0" u="none" strike="noStrike" kern="1200" dirty="0" smtClean="0">
                <a:solidFill>
                  <a:schemeClr val="tx1"/>
                </a:solidFill>
                <a:effectLst/>
                <a:latin typeface="+mn-lt"/>
                <a:ea typeface="+mn-ea"/>
                <a:cs typeface="+mn-cs"/>
              </a:rPr>
              <a:t> Uses an accelerometer to track steps, distance, and other basic activity metrics.</a:t>
            </a:r>
            <a:r>
              <a:rPr lang="en-US" sz="1200" b="0" i="0" u="none" strike="noStrike" kern="1200" baseline="30000" dirty="0" smtClean="0">
                <a:solidFill>
                  <a:schemeClr val="tx1"/>
                </a:solidFill>
                <a:effectLst/>
                <a:latin typeface="+mn-lt"/>
                <a:ea typeface="+mn-ea"/>
                <a:cs typeface="+mn-cs"/>
              </a:rPr>
              <a:t>6</a:t>
            </a:r>
            <a:r>
              <a:rPr lang="en-US" sz="1200" b="0" i="0" u="none" strike="noStrike" kern="1200" dirty="0" smtClean="0">
                <a:solidFill>
                  <a:schemeClr val="tx1"/>
                </a:solidFill>
                <a:effectLst/>
                <a:latin typeface="+mn-lt"/>
                <a:ea typeface="+mn-ea"/>
                <a:cs typeface="+mn-cs"/>
              </a:rPr>
              <a:t> It can also automatically detect and track workouts like walking and running.</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AI-Powered Insights:</a:t>
            </a:r>
            <a:r>
              <a:rPr lang="en-US" sz="1200" b="0" i="0" u="none" strike="noStrike" kern="1200" dirty="0" smtClean="0">
                <a:solidFill>
                  <a:schemeClr val="tx1"/>
                </a:solidFill>
                <a:effectLst/>
                <a:latin typeface="+mn-lt"/>
                <a:ea typeface="+mn-ea"/>
                <a:cs typeface="+mn-cs"/>
              </a:rPr>
              <a:t> The Galaxy Ring integrates with the Samsung Health app and leverages AI to provide personalized insights and recommendations based on the collected data.</a:t>
            </a:r>
            <a:r>
              <a:rPr lang="en-US" sz="1200" b="0" i="0" u="none" strike="noStrike" kern="1200" baseline="30000" dirty="0" smtClean="0">
                <a:solidFill>
                  <a:schemeClr val="tx1"/>
                </a:solidFill>
                <a:effectLst/>
                <a:latin typeface="+mn-lt"/>
                <a:ea typeface="+mn-ea"/>
                <a:cs typeface="+mn-cs"/>
              </a:rPr>
              <a:t>8</a:t>
            </a:r>
            <a:r>
              <a:rPr lang="en-US" sz="1200" b="0" i="0" u="none" strike="noStrike" kern="1200" dirty="0" smtClean="0">
                <a:solidFill>
                  <a:schemeClr val="tx1"/>
                </a:solidFill>
                <a:effectLst/>
                <a:latin typeface="+mn-lt"/>
                <a:ea typeface="+mn-ea"/>
                <a:cs typeface="+mn-cs"/>
              </a:rPr>
              <a:t> This includes an "Energy Score" that combines sleep, activity, and recovery data to give users a daily assessment of their overall well-being.</a:t>
            </a:r>
            <a:r>
              <a:rPr lang="en-US" sz="1200" b="0" i="0" u="none" strike="noStrike" kern="1200" baseline="30000" dirty="0" smtClean="0">
                <a:solidFill>
                  <a:schemeClr val="tx1"/>
                </a:solidFill>
                <a:effectLst/>
                <a:latin typeface="+mn-lt"/>
                <a:ea typeface="+mn-ea"/>
                <a:cs typeface="+mn-cs"/>
              </a:rPr>
              <a:t>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Seamless Integration with Samsung Ecosystem:</a:t>
            </a:r>
            <a:r>
              <a:rPr lang="en-US" sz="1200" b="0" i="0" u="none" strike="noStrike" kern="1200" dirty="0" smtClean="0">
                <a:solidFill>
                  <a:schemeClr val="tx1"/>
                </a:solidFill>
                <a:effectLst/>
                <a:latin typeface="+mn-lt"/>
                <a:ea typeface="+mn-ea"/>
                <a:cs typeface="+mn-cs"/>
              </a:rPr>
              <a:t> Designed to work seamlessly with Samsung Galaxy smartphones and other Samsung devices.</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Discreet and Comfortable Design:</a:t>
            </a:r>
            <a:r>
              <a:rPr lang="en-US" sz="1200" b="0" i="0" u="none" strike="noStrike" kern="1200" dirty="0" smtClean="0">
                <a:solidFill>
                  <a:schemeClr val="tx1"/>
                </a:solidFill>
                <a:effectLst/>
                <a:latin typeface="+mn-lt"/>
                <a:ea typeface="+mn-ea"/>
                <a:cs typeface="+mn-cs"/>
              </a:rPr>
              <a:t> The ring form factor is designed to be comfortable for 24/7 wear and less obtrusive than a smartwatch.</a:t>
            </a:r>
            <a:r>
              <a:rPr lang="en-US" sz="1200" b="0" i="0" u="none" strike="noStrike" kern="1200" baseline="30000" dirty="0" smtClean="0">
                <a:solidFill>
                  <a:schemeClr val="tx1"/>
                </a:solidFill>
                <a:effectLst/>
                <a:latin typeface="+mn-lt"/>
                <a:ea typeface="+mn-ea"/>
                <a:cs typeface="+mn-cs"/>
              </a:rPr>
              <a:t>11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Long Battery Life:</a:t>
            </a:r>
            <a:r>
              <a:rPr lang="en-US" sz="1200" b="0" i="0" u="none" strike="noStrike" kern="1200" dirty="0" smtClean="0">
                <a:solidFill>
                  <a:schemeClr val="tx1"/>
                </a:solidFill>
                <a:effectLst/>
                <a:latin typeface="+mn-lt"/>
                <a:ea typeface="+mn-ea"/>
                <a:cs typeface="+mn-cs"/>
              </a:rPr>
              <a:t> Offers up to 7 days of battery life on a single charge.</a:t>
            </a:r>
            <a:r>
              <a:rPr lang="en-US" sz="1200" b="0" i="0" u="none" strike="noStrike" kern="1200" baseline="30000" dirty="0" smtClean="0">
                <a:solidFill>
                  <a:schemeClr val="tx1"/>
                </a:solidFill>
                <a:effectLst/>
                <a:latin typeface="+mn-lt"/>
                <a:ea typeface="+mn-ea"/>
                <a:cs typeface="+mn-cs"/>
              </a:rPr>
              <a:t>12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Gesture Control:</a:t>
            </a:r>
            <a:r>
              <a:rPr lang="en-US" sz="1200" b="0" i="0" u="none" strike="noStrike" kern="1200" dirty="0" smtClean="0">
                <a:solidFill>
                  <a:schemeClr val="tx1"/>
                </a:solidFill>
                <a:effectLst/>
                <a:latin typeface="+mn-lt"/>
                <a:ea typeface="+mn-ea"/>
                <a:cs typeface="+mn-cs"/>
              </a:rPr>
              <a:t> The Galaxy Ring supports gestures that can be used to control other devices or perform actions, such as dismissing alarms or taking photos.</a:t>
            </a:r>
            <a:r>
              <a:rPr lang="en-US" sz="1200" b="0" i="0" u="none" strike="noStrike" kern="1200" baseline="30000" dirty="0" smtClean="0">
                <a:solidFill>
                  <a:schemeClr val="tx1"/>
                </a:solidFill>
                <a:effectLst/>
                <a:latin typeface="+mn-lt"/>
                <a:ea typeface="+mn-ea"/>
                <a:cs typeface="+mn-cs"/>
              </a:rPr>
              <a:t>13</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Advantages: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Comprehensive Health Monitoring in a Small Form Factor:</a:t>
            </a:r>
            <a:r>
              <a:rPr lang="en-US" sz="1200" b="0" i="0" u="none" strike="noStrike" kern="1200" dirty="0" smtClean="0">
                <a:solidFill>
                  <a:schemeClr val="tx1"/>
                </a:solidFill>
                <a:effectLst/>
                <a:latin typeface="+mn-lt"/>
                <a:ea typeface="+mn-ea"/>
                <a:cs typeface="+mn-cs"/>
              </a:rPr>
              <a:t> Provides a wide range of health and fitness tracking features in a discreet and comfortable ring form factor.</a:t>
            </a:r>
            <a:r>
              <a:rPr lang="en-US" sz="1200" b="0" i="0" u="none" strike="noStrike" kern="1200" baseline="30000" dirty="0" smtClean="0">
                <a:solidFill>
                  <a:schemeClr val="tx1"/>
                </a:solidFill>
                <a:effectLst/>
                <a:latin typeface="+mn-lt"/>
                <a:ea typeface="+mn-ea"/>
                <a:cs typeface="+mn-cs"/>
              </a:rPr>
              <a:t>14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AI-Powered Personalization:</a:t>
            </a:r>
            <a:r>
              <a:rPr lang="en-US" sz="1200" b="0" i="0" u="none" strike="noStrike" kern="1200" dirty="0" smtClean="0">
                <a:solidFill>
                  <a:schemeClr val="tx1"/>
                </a:solidFill>
                <a:effectLst/>
                <a:latin typeface="+mn-lt"/>
                <a:ea typeface="+mn-ea"/>
                <a:cs typeface="+mn-cs"/>
              </a:rPr>
              <a:t> Leverages AI to provide personalized insights and recommendations.</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Seamless Samsung Ecosystem Integration:</a:t>
            </a:r>
            <a:r>
              <a:rPr lang="en-US" sz="1200" b="0" i="0" u="none" strike="noStrike" kern="1200" dirty="0" smtClean="0">
                <a:solidFill>
                  <a:schemeClr val="tx1"/>
                </a:solidFill>
                <a:effectLst/>
                <a:latin typeface="+mn-lt"/>
                <a:ea typeface="+mn-ea"/>
                <a:cs typeface="+mn-cs"/>
              </a:rPr>
              <a:t> Offers a smooth and integrated experience for Samsung users.</a:t>
            </a:r>
            <a:r>
              <a:rPr lang="en-US" sz="1200" b="0" i="0" u="none" strike="noStrike" kern="1200" baseline="30000" dirty="0" smtClean="0">
                <a:solidFill>
                  <a:schemeClr val="tx1"/>
                </a:solidFill>
                <a:effectLst/>
                <a:latin typeface="+mn-lt"/>
                <a:ea typeface="+mn-ea"/>
                <a:cs typeface="+mn-cs"/>
              </a:rPr>
              <a:t>16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Long Battery Life:</a:t>
            </a:r>
            <a:r>
              <a:rPr lang="en-US" sz="1200" b="0" i="0" u="none" strike="noStrike" kern="1200" dirty="0" smtClean="0">
                <a:solidFill>
                  <a:schemeClr val="tx1"/>
                </a:solidFill>
                <a:effectLst/>
                <a:latin typeface="+mn-lt"/>
                <a:ea typeface="+mn-ea"/>
                <a:cs typeface="+mn-cs"/>
              </a:rPr>
              <a:t> Reduces the need for frequent charging.</a:t>
            </a:r>
            <a:r>
              <a:rPr lang="en-US" sz="1200" b="0" i="0" u="none" strike="noStrike" kern="1200" baseline="30000" dirty="0" smtClean="0">
                <a:solidFill>
                  <a:schemeClr val="tx1"/>
                </a:solidFill>
                <a:effectLst/>
                <a:latin typeface="+mn-lt"/>
                <a:ea typeface="+mn-ea"/>
                <a:cs typeface="+mn-cs"/>
              </a:rPr>
              <a:t>17</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Important Considerations: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Limited Ecosystem:</a:t>
            </a:r>
            <a:r>
              <a:rPr lang="en-US" sz="1200" b="0" i="0" u="none" strike="noStrike" kern="1200" dirty="0" smtClean="0">
                <a:solidFill>
                  <a:schemeClr val="tx1"/>
                </a:solidFill>
                <a:effectLst/>
                <a:latin typeface="+mn-lt"/>
                <a:ea typeface="+mn-ea"/>
                <a:cs typeface="+mn-cs"/>
              </a:rPr>
              <a:t> The Galaxy Ring is primarily designed for use within the Samsung ecosystem, so its functionality may be limited for users with non-Samsung devices.</a:t>
            </a:r>
          </a:p>
          <a:p>
            <a:pPr rtl="0" fontAlgn="base"/>
            <a:r>
              <a:rPr lang="en-US" sz="1200" b="1" i="0" u="none" strike="noStrike" kern="1200" dirty="0" smtClean="0">
                <a:solidFill>
                  <a:schemeClr val="tx1"/>
                </a:solidFill>
                <a:effectLst/>
                <a:latin typeface="+mn-lt"/>
                <a:ea typeface="+mn-ea"/>
                <a:cs typeface="+mn-cs"/>
              </a:rPr>
              <a:t>New Product Category:</a:t>
            </a:r>
            <a:r>
              <a:rPr lang="en-US" sz="1200" b="0" i="0" u="none" strike="noStrike" kern="1200" dirty="0" smtClean="0">
                <a:solidFill>
                  <a:schemeClr val="tx1"/>
                </a:solidFill>
                <a:effectLst/>
                <a:latin typeface="+mn-lt"/>
                <a:ea typeface="+mn-ea"/>
                <a:cs typeface="+mn-cs"/>
              </a:rPr>
              <a:t> As a relatively new product category for Samsung, it remains to be seen how the Galaxy Ring will perform in real-world use and how its features will evolve over time.</a:t>
            </a:r>
          </a:p>
          <a:p>
            <a:pPr rtl="0"/>
            <a:r>
              <a:rPr lang="en-US" sz="1200" b="0" i="0" u="none" strike="noStrike" kern="1200" dirty="0" smtClean="0">
                <a:solidFill>
                  <a:schemeClr val="tx1"/>
                </a:solidFill>
                <a:effectLst/>
                <a:latin typeface="+mn-lt"/>
                <a:ea typeface="+mn-ea"/>
                <a:cs typeface="+mn-cs"/>
              </a:rPr>
              <a:t>The Samsung Galaxy Ring is a promising new wearable that offers a compelling combination of health tracking, AI-powered insights, and a discreet design. Its strong integration with the Samsung ecosystem and focus on user experience make it a noteworthy competitor in the smart ring market.</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2733259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Whoop 4.0 is a wearable health and fitness tracker that distinguishes itself by focusing on recovery, sleep optimization, and performance analysis.</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It's designed for athletes and individuals who are serious about tracking and improving their overall fitness and well-being.</a:t>
            </a:r>
            <a:r>
              <a:rPr lang="en-US" sz="1200" b="0" i="0" u="none" strike="noStrike" kern="1200" baseline="30000" dirty="0" smtClean="0">
                <a:solidFill>
                  <a:schemeClr val="tx1"/>
                </a:solidFill>
                <a:effectLst/>
                <a:latin typeface="+mn-lt"/>
                <a:ea typeface="+mn-ea"/>
                <a:cs typeface="+mn-cs"/>
              </a:rPr>
              <a:t>2</a:t>
            </a:r>
            <a:r>
              <a:rPr lang="en-US" sz="1200" b="0" i="0" u="none" strike="noStrike" kern="1200" dirty="0" smtClean="0">
                <a:solidFill>
                  <a:schemeClr val="tx1"/>
                </a:solidFill>
                <a:effectLst/>
                <a:latin typeface="+mn-lt"/>
                <a:ea typeface="+mn-ea"/>
                <a:cs typeface="+mn-cs"/>
              </a:rPr>
              <a:t> Unlike traditional smartwatches, Whoop doesn't have a screen; it's a sensor-packed band that relays data to a mobile app.</a:t>
            </a:r>
            <a:r>
              <a:rPr lang="en-US" sz="1200" b="0" i="0" u="none" strike="noStrike" kern="1200" baseline="30000" dirty="0" smtClean="0">
                <a:solidFill>
                  <a:schemeClr val="tx1"/>
                </a:solidFill>
                <a:effectLst/>
                <a:latin typeface="+mn-lt"/>
                <a:ea typeface="+mn-ea"/>
                <a:cs typeface="+mn-cs"/>
              </a:rPr>
              <a:t>3</a:t>
            </a:r>
            <a:endParaRPr lang="en-US" b="0" dirty="0" smtClean="0">
              <a:effectLst/>
            </a:endParaRPr>
          </a:p>
          <a:p>
            <a:pPr rtl="0"/>
            <a:r>
              <a:rPr lang="en-US" sz="1200" b="1" i="0" u="none" strike="noStrike" kern="1200" dirty="0" smtClean="0">
                <a:solidFill>
                  <a:schemeClr val="tx1"/>
                </a:solidFill>
                <a:effectLst/>
                <a:latin typeface="+mn-lt"/>
                <a:ea typeface="+mn-ea"/>
                <a:cs typeface="+mn-cs"/>
              </a:rPr>
              <a:t>Salient Features: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Strain:</a:t>
            </a:r>
            <a:r>
              <a:rPr lang="en-US" sz="1200" b="0" i="0" u="none" strike="noStrike" kern="1200" dirty="0" smtClean="0">
                <a:solidFill>
                  <a:schemeClr val="tx1"/>
                </a:solidFill>
                <a:effectLst/>
                <a:latin typeface="+mn-lt"/>
                <a:ea typeface="+mn-ea"/>
                <a:cs typeface="+mn-cs"/>
              </a:rPr>
              <a:t> Whoop's core metric is "Strain," which quantifies the cardiovascular load placed on your body during physical activity. It uses heart rate data to calculate Strain on a scale of 0-21, with higher scores indicating more strenuous activity.</a:t>
            </a:r>
            <a:r>
              <a:rPr lang="en-US" sz="1200" b="0" i="0" u="none" strike="noStrike" kern="1200" baseline="30000" dirty="0" smtClean="0">
                <a:solidFill>
                  <a:schemeClr val="tx1"/>
                </a:solidFill>
                <a:effectLst/>
                <a:latin typeface="+mn-lt"/>
                <a:ea typeface="+mn-ea"/>
                <a:cs typeface="+mn-cs"/>
              </a:rPr>
              <a:t>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Recovery:</a:t>
            </a:r>
            <a:r>
              <a:rPr lang="en-US" sz="1200" b="0" i="0" u="none" strike="noStrike" kern="1200" dirty="0" smtClean="0">
                <a:solidFill>
                  <a:schemeClr val="tx1"/>
                </a:solidFill>
                <a:effectLst/>
                <a:latin typeface="+mn-lt"/>
                <a:ea typeface="+mn-ea"/>
                <a:cs typeface="+mn-cs"/>
              </a:rPr>
              <a:t> Whoop emphasizes recovery as a crucial component of fitness. It uses metrics like heart rate variability (HRV), resting heart rate (RHR), and sleep to assess your body's recovery status.</a:t>
            </a:r>
            <a:r>
              <a:rPr lang="en-US" sz="1200" b="0" i="0" u="none" strike="noStrike" kern="1200" baseline="30000" dirty="0" smtClean="0">
                <a:solidFill>
                  <a:schemeClr val="tx1"/>
                </a:solidFill>
                <a:effectLst/>
                <a:latin typeface="+mn-lt"/>
                <a:ea typeface="+mn-ea"/>
                <a:cs typeface="+mn-cs"/>
              </a:rPr>
              <a:t>5</a:t>
            </a:r>
            <a:r>
              <a:rPr lang="en-US" sz="1200" b="0" i="0" u="none" strike="noStrike" kern="1200" dirty="0" smtClean="0">
                <a:solidFill>
                  <a:schemeClr val="tx1"/>
                </a:solidFill>
                <a:effectLst/>
                <a:latin typeface="+mn-lt"/>
                <a:ea typeface="+mn-ea"/>
                <a:cs typeface="+mn-cs"/>
              </a:rPr>
              <a:t> The "Recovery Score" indicates how prepared you are to take on Strain.</a:t>
            </a:r>
            <a:r>
              <a:rPr lang="en-US" sz="1200" b="0" i="0" u="none" strike="noStrike" kern="1200" baseline="30000" dirty="0" smtClean="0">
                <a:solidFill>
                  <a:schemeClr val="tx1"/>
                </a:solidFill>
                <a:effectLst/>
                <a:latin typeface="+mn-lt"/>
                <a:ea typeface="+mn-ea"/>
                <a:cs typeface="+mn-cs"/>
              </a:rPr>
              <a:t>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Sleep Tracking:</a:t>
            </a:r>
            <a:r>
              <a:rPr lang="en-US" sz="1200" b="0" i="0" u="none" strike="noStrike" kern="1200" dirty="0" smtClean="0">
                <a:solidFill>
                  <a:schemeClr val="tx1"/>
                </a:solidFill>
                <a:effectLst/>
                <a:latin typeface="+mn-lt"/>
                <a:ea typeface="+mn-ea"/>
                <a:cs typeface="+mn-cs"/>
              </a:rPr>
              <a:t> Whoop provides detailed sleep analysis, including sleep stages (Awake, Light, Deep, REM), sleep duration, sleep efficiency, and time in bed.</a:t>
            </a:r>
            <a:r>
              <a:rPr lang="en-US" sz="1200" b="0" i="0" u="none" strike="noStrike" kern="1200" baseline="30000" dirty="0" smtClean="0">
                <a:solidFill>
                  <a:schemeClr val="tx1"/>
                </a:solidFill>
                <a:effectLst/>
                <a:latin typeface="+mn-lt"/>
                <a:ea typeface="+mn-ea"/>
                <a:cs typeface="+mn-cs"/>
              </a:rPr>
              <a:t>7</a:t>
            </a:r>
            <a:r>
              <a:rPr lang="en-US" sz="1200" b="0" i="0" u="none" strike="noStrike" kern="1200" dirty="0" smtClean="0">
                <a:solidFill>
                  <a:schemeClr val="tx1"/>
                </a:solidFill>
                <a:effectLst/>
                <a:latin typeface="+mn-lt"/>
                <a:ea typeface="+mn-ea"/>
                <a:cs typeface="+mn-cs"/>
              </a:rPr>
              <a:t> It also offers personalized sleep coaching to help you optimize your sleep.</a:t>
            </a:r>
            <a:r>
              <a:rPr lang="en-US" sz="1200" b="0" i="0" u="none" strike="noStrike" kern="1200" baseline="30000" dirty="0" smtClean="0">
                <a:solidFill>
                  <a:schemeClr val="tx1"/>
                </a:solidFill>
                <a:effectLst/>
                <a:latin typeface="+mn-lt"/>
                <a:ea typeface="+mn-ea"/>
                <a:cs typeface="+mn-cs"/>
              </a:rPr>
              <a:t>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Heart Rate Variability (HRV) Monitoring:</a:t>
            </a:r>
            <a:r>
              <a:rPr lang="en-US" sz="1200" b="0" i="0" u="none" strike="noStrike" kern="1200" dirty="0" smtClean="0">
                <a:solidFill>
                  <a:schemeClr val="tx1"/>
                </a:solidFill>
                <a:effectLst/>
                <a:latin typeface="+mn-lt"/>
                <a:ea typeface="+mn-ea"/>
                <a:cs typeface="+mn-cs"/>
              </a:rPr>
              <a:t> Continuously monitors HRV, which is a key indicator of autonomic nervous system activity and overall health.</a:t>
            </a:r>
            <a:r>
              <a:rPr lang="en-US" sz="1200" b="0" i="0" u="none" strike="noStrike" kern="1200" baseline="30000" dirty="0" smtClean="0">
                <a:solidFill>
                  <a:schemeClr val="tx1"/>
                </a:solidFill>
                <a:effectLst/>
                <a:latin typeface="+mn-lt"/>
                <a:ea typeface="+mn-ea"/>
                <a:cs typeface="+mn-cs"/>
              </a:rPr>
              <a:t>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Resting Heart Rate (RHR) Monitoring:</a:t>
            </a:r>
            <a:r>
              <a:rPr lang="en-US" sz="1200" b="0" i="0" u="none" strike="noStrike" kern="1200" dirty="0" smtClean="0">
                <a:solidFill>
                  <a:schemeClr val="tx1"/>
                </a:solidFill>
                <a:effectLst/>
                <a:latin typeface="+mn-lt"/>
                <a:ea typeface="+mn-ea"/>
                <a:cs typeface="+mn-cs"/>
              </a:rPr>
              <a:t> Tracks RHR, which can be a useful indicator of fitness level and recovery.</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Blood Oxygen Monitoring:</a:t>
            </a:r>
            <a:r>
              <a:rPr lang="en-US" sz="1200" b="0" i="0" u="none" strike="noStrike" kern="1200" dirty="0" smtClean="0">
                <a:solidFill>
                  <a:schemeClr val="tx1"/>
                </a:solidFill>
                <a:effectLst/>
                <a:latin typeface="+mn-lt"/>
                <a:ea typeface="+mn-ea"/>
                <a:cs typeface="+mn-cs"/>
              </a:rPr>
              <a:t> Tracks blood oxygen saturation (SpO2) levels.</a:t>
            </a:r>
            <a:r>
              <a:rPr lang="en-US" sz="1200" b="0" i="0" u="none" strike="noStrike" kern="1200" baseline="30000" dirty="0" smtClean="0">
                <a:solidFill>
                  <a:schemeClr val="tx1"/>
                </a:solidFill>
                <a:effectLst/>
                <a:latin typeface="+mn-lt"/>
                <a:ea typeface="+mn-ea"/>
                <a:cs typeface="+mn-cs"/>
              </a:rPr>
              <a:t>11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Skin Temperature Monitoring:</a:t>
            </a:r>
            <a:r>
              <a:rPr lang="en-US" sz="1200" b="0" i="0" u="none" strike="noStrike" kern="1200" dirty="0" smtClean="0">
                <a:solidFill>
                  <a:schemeClr val="tx1"/>
                </a:solidFill>
                <a:effectLst/>
                <a:latin typeface="+mn-lt"/>
                <a:ea typeface="+mn-ea"/>
                <a:cs typeface="+mn-cs"/>
              </a:rPr>
              <a:t> Tracks skin temperature, which can be useful for detecting potential illness or tracking menstrual cycles.</a:t>
            </a:r>
            <a:r>
              <a:rPr lang="en-US" sz="1200" b="0" i="0" u="none" strike="noStrike" kern="1200" baseline="30000" dirty="0" smtClean="0">
                <a:solidFill>
                  <a:schemeClr val="tx1"/>
                </a:solidFill>
                <a:effectLst/>
                <a:latin typeface="+mn-lt"/>
                <a:ea typeface="+mn-ea"/>
                <a:cs typeface="+mn-cs"/>
              </a:rPr>
              <a:t>12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Workout Detection and Classification:</a:t>
            </a:r>
            <a:r>
              <a:rPr lang="en-US" sz="1200" b="0" i="0" u="none" strike="noStrike" kern="1200" dirty="0" smtClean="0">
                <a:solidFill>
                  <a:schemeClr val="tx1"/>
                </a:solidFill>
                <a:effectLst/>
                <a:latin typeface="+mn-lt"/>
                <a:ea typeface="+mn-ea"/>
                <a:cs typeface="+mn-cs"/>
              </a:rPr>
              <a:t> Automatically detects and classifies workouts, providing detailed performance data.</a:t>
            </a:r>
            <a:r>
              <a:rPr lang="en-US" sz="1200" b="0" i="0" u="none" strike="noStrike" kern="1200" baseline="30000" dirty="0" smtClean="0">
                <a:solidFill>
                  <a:schemeClr val="tx1"/>
                </a:solidFill>
                <a:effectLst/>
                <a:latin typeface="+mn-lt"/>
                <a:ea typeface="+mn-ea"/>
                <a:cs typeface="+mn-cs"/>
              </a:rPr>
              <a:t>13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Journal:</a:t>
            </a:r>
            <a:r>
              <a:rPr lang="en-US" sz="1200" b="0" i="0" u="none" strike="noStrike" kern="1200" dirty="0" smtClean="0">
                <a:solidFill>
                  <a:schemeClr val="tx1"/>
                </a:solidFill>
                <a:effectLst/>
                <a:latin typeface="+mn-lt"/>
                <a:ea typeface="+mn-ea"/>
                <a:cs typeface="+mn-cs"/>
              </a:rPr>
              <a:t> Allows users to log various factors that can affect their health and recovery, such as sleep quality, stress levels, and dietary habits.</a:t>
            </a:r>
            <a:r>
              <a:rPr lang="en-US" sz="1200" b="0" i="0" u="none" strike="noStrike" kern="1200" baseline="30000" dirty="0" smtClean="0">
                <a:solidFill>
                  <a:schemeClr val="tx1"/>
                </a:solidFill>
                <a:effectLst/>
                <a:latin typeface="+mn-lt"/>
                <a:ea typeface="+mn-ea"/>
                <a:cs typeface="+mn-cs"/>
              </a:rPr>
              <a:t>14</a:t>
            </a:r>
            <a:r>
              <a:rPr lang="en-US" sz="1200" b="0" i="0" u="none" strike="noStrike" kern="1200" dirty="0" smtClean="0">
                <a:solidFill>
                  <a:schemeClr val="tx1"/>
                </a:solidFill>
                <a:effectLst/>
                <a:latin typeface="+mn-lt"/>
                <a:ea typeface="+mn-ea"/>
                <a:cs typeface="+mn-cs"/>
              </a:rPr>
              <a:t> This helps identify correlations between lifestyle choices and physiological metrics.</a:t>
            </a:r>
          </a:p>
          <a:p>
            <a:pPr rtl="0" fontAlgn="base"/>
            <a:r>
              <a:rPr lang="en-US" sz="1200" b="1" i="0" u="none" strike="noStrike" kern="1200" dirty="0" smtClean="0">
                <a:solidFill>
                  <a:schemeClr val="tx1"/>
                </a:solidFill>
                <a:effectLst/>
                <a:latin typeface="+mn-lt"/>
                <a:ea typeface="+mn-ea"/>
                <a:cs typeface="+mn-cs"/>
              </a:rPr>
              <a:t>Whoop Membership:</a:t>
            </a:r>
            <a:r>
              <a:rPr lang="en-US" sz="1200" b="0" i="0" u="none" strike="noStrike" kern="1200" dirty="0" smtClean="0">
                <a:solidFill>
                  <a:schemeClr val="tx1"/>
                </a:solidFill>
                <a:effectLst/>
                <a:latin typeface="+mn-lt"/>
                <a:ea typeface="+mn-ea"/>
                <a:cs typeface="+mn-cs"/>
              </a:rPr>
              <a:t> Whoop operates on a membership model, which includes access to the hardware (the band), the mobile app, and personalized insights and coaching.</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Advantages: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Focus on Recovery and Performance:</a:t>
            </a:r>
            <a:r>
              <a:rPr lang="en-US" sz="1200" b="0" i="0" u="none" strike="noStrike" kern="1200" dirty="0" smtClean="0">
                <a:solidFill>
                  <a:schemeClr val="tx1"/>
                </a:solidFill>
                <a:effectLst/>
                <a:latin typeface="+mn-lt"/>
                <a:ea typeface="+mn-ea"/>
                <a:cs typeface="+mn-cs"/>
              </a:rPr>
              <a:t> Unlike many fitness trackers that primarily focus on activity tracking, Whoop places a strong emphasis on recovery and providing actionable insights to improve performance.</a:t>
            </a:r>
            <a:r>
              <a:rPr lang="en-US" sz="1200" b="0" i="0" u="none" strike="noStrike" kern="1200" baseline="30000" dirty="0" smtClean="0">
                <a:solidFill>
                  <a:schemeClr val="tx1"/>
                </a:solidFill>
                <a:effectLst/>
                <a:latin typeface="+mn-lt"/>
                <a:ea typeface="+mn-ea"/>
                <a:cs typeface="+mn-cs"/>
              </a:rPr>
              <a:t>16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Detailed Sleep Analysis:</a:t>
            </a:r>
            <a:r>
              <a:rPr lang="en-US" sz="1200" b="0" i="0" u="none" strike="noStrike" kern="1200" dirty="0" smtClean="0">
                <a:solidFill>
                  <a:schemeClr val="tx1"/>
                </a:solidFill>
                <a:effectLst/>
                <a:latin typeface="+mn-lt"/>
                <a:ea typeface="+mn-ea"/>
                <a:cs typeface="+mn-cs"/>
              </a:rPr>
              <a:t> Provides very comprehensive sleep data and personalized sleep coaching.</a:t>
            </a:r>
            <a:r>
              <a:rPr lang="en-US" sz="1200" b="0" i="0" u="none" strike="noStrike" kern="1200" baseline="30000" dirty="0" smtClean="0">
                <a:solidFill>
                  <a:schemeClr val="tx1"/>
                </a:solidFill>
                <a:effectLst/>
                <a:latin typeface="+mn-lt"/>
                <a:ea typeface="+mn-ea"/>
                <a:cs typeface="+mn-cs"/>
              </a:rPr>
              <a:t>17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Actionable Insights:</a:t>
            </a:r>
            <a:r>
              <a:rPr lang="en-US" sz="1200" b="0" i="0" u="none" strike="noStrike" kern="1200" dirty="0" smtClean="0">
                <a:solidFill>
                  <a:schemeClr val="tx1"/>
                </a:solidFill>
                <a:effectLst/>
                <a:latin typeface="+mn-lt"/>
                <a:ea typeface="+mn-ea"/>
                <a:cs typeface="+mn-cs"/>
              </a:rPr>
              <a:t> The app provides clear and concise interpretations of the data, helping users understand how their lifestyle choices affect their health and recovery.</a:t>
            </a:r>
            <a:r>
              <a:rPr lang="en-US" sz="1200" b="0" i="0" u="none" strike="noStrike" kern="1200" baseline="30000" dirty="0" smtClean="0">
                <a:solidFill>
                  <a:schemeClr val="tx1"/>
                </a:solidFill>
                <a:effectLst/>
                <a:latin typeface="+mn-lt"/>
                <a:ea typeface="+mn-ea"/>
                <a:cs typeface="+mn-cs"/>
              </a:rPr>
              <a:t>18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Community Features:</a:t>
            </a:r>
            <a:r>
              <a:rPr lang="en-US" sz="1200" b="0" i="0" u="none" strike="noStrike" kern="1200" dirty="0" smtClean="0">
                <a:solidFill>
                  <a:schemeClr val="tx1"/>
                </a:solidFill>
                <a:effectLst/>
                <a:latin typeface="+mn-lt"/>
                <a:ea typeface="+mn-ea"/>
                <a:cs typeface="+mn-cs"/>
              </a:rPr>
              <a:t> Whoop offers community features that allow users to connect with other members and share their data.</a:t>
            </a:r>
            <a:r>
              <a:rPr lang="en-US" sz="1200" b="0" i="0" u="none" strike="noStrike" kern="1200" baseline="30000" dirty="0" smtClean="0">
                <a:solidFill>
                  <a:schemeClr val="tx1"/>
                </a:solidFill>
                <a:effectLst/>
                <a:latin typeface="+mn-lt"/>
                <a:ea typeface="+mn-ea"/>
                <a:cs typeface="+mn-cs"/>
              </a:rPr>
              <a:t>19</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Important Considerations: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No Display:</a:t>
            </a:r>
            <a:r>
              <a:rPr lang="en-US" sz="1200" b="0" i="0" u="none" strike="noStrike" kern="1200" dirty="0" smtClean="0">
                <a:solidFill>
                  <a:schemeClr val="tx1"/>
                </a:solidFill>
                <a:effectLst/>
                <a:latin typeface="+mn-lt"/>
                <a:ea typeface="+mn-ea"/>
                <a:cs typeface="+mn-cs"/>
              </a:rPr>
              <a:t> Whoop doesn't have a screen, so all data is viewed through the mobile app.</a:t>
            </a:r>
            <a:r>
              <a:rPr lang="en-US" sz="1200" b="0" i="0" u="none" strike="noStrike" kern="1200" baseline="30000" dirty="0" smtClean="0">
                <a:solidFill>
                  <a:schemeClr val="tx1"/>
                </a:solidFill>
                <a:effectLst/>
                <a:latin typeface="+mn-lt"/>
                <a:ea typeface="+mn-ea"/>
                <a:cs typeface="+mn-cs"/>
              </a:rPr>
              <a:t>20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Membership Model:</a:t>
            </a:r>
            <a:r>
              <a:rPr lang="en-US" sz="1200" b="0" i="0" u="none" strike="noStrike" kern="1200" dirty="0" smtClean="0">
                <a:solidFill>
                  <a:schemeClr val="tx1"/>
                </a:solidFill>
                <a:effectLst/>
                <a:latin typeface="+mn-lt"/>
                <a:ea typeface="+mn-ea"/>
                <a:cs typeface="+mn-cs"/>
              </a:rPr>
              <a:t> Requires a recurring membership fee.</a:t>
            </a:r>
            <a:r>
              <a:rPr lang="en-US" sz="1200" b="0" i="0" u="none" strike="noStrike" kern="1200" baseline="30000" dirty="0" smtClean="0">
                <a:solidFill>
                  <a:schemeClr val="tx1"/>
                </a:solidFill>
                <a:effectLst/>
                <a:latin typeface="+mn-lt"/>
                <a:ea typeface="+mn-ea"/>
                <a:cs typeface="+mn-cs"/>
              </a:rPr>
              <a:t>21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Not Designed for Casual Wear:</a:t>
            </a:r>
            <a:r>
              <a:rPr lang="en-US" sz="1200" b="0" i="0" u="none" strike="noStrike" kern="1200" dirty="0" smtClean="0">
                <a:solidFill>
                  <a:schemeClr val="tx1"/>
                </a:solidFill>
                <a:effectLst/>
                <a:latin typeface="+mn-lt"/>
                <a:ea typeface="+mn-ea"/>
                <a:cs typeface="+mn-cs"/>
              </a:rPr>
              <a:t> Its focus is on fitness and performance, so it may not be the best choice for those looking for a stylish everyday smartwatch.</a:t>
            </a:r>
          </a:p>
          <a:p>
            <a:pPr rtl="0"/>
            <a:r>
              <a:rPr lang="en-US" sz="1200" b="0" i="0" u="none" strike="noStrike" kern="1200" dirty="0" smtClean="0">
                <a:solidFill>
                  <a:schemeClr val="tx1"/>
                </a:solidFill>
                <a:effectLst/>
                <a:latin typeface="+mn-lt"/>
                <a:ea typeface="+mn-ea"/>
                <a:cs typeface="+mn-cs"/>
              </a:rPr>
              <a:t>The Whoop 4.0 is a unique wearable that caters to serious athletes and individuals who are highly focused on optimizing their fitness and recovery.</a:t>
            </a:r>
            <a:r>
              <a:rPr lang="en-US" sz="1200" b="0" i="0" u="none" strike="noStrike" kern="1200" baseline="30000" dirty="0" smtClean="0">
                <a:solidFill>
                  <a:schemeClr val="tx1"/>
                </a:solidFill>
                <a:effectLst/>
                <a:latin typeface="+mn-lt"/>
                <a:ea typeface="+mn-ea"/>
                <a:cs typeface="+mn-cs"/>
              </a:rPr>
              <a:t>22</a:t>
            </a:r>
            <a:r>
              <a:rPr lang="en-US" sz="1200" b="0" i="0" u="none" strike="noStrike" kern="1200" dirty="0" smtClean="0">
                <a:solidFill>
                  <a:schemeClr val="tx1"/>
                </a:solidFill>
                <a:effectLst/>
                <a:latin typeface="+mn-lt"/>
                <a:ea typeface="+mn-ea"/>
                <a:cs typeface="+mn-cs"/>
              </a:rPr>
              <a:t> Its emphasis on Strain, Recovery, and detailed sleep analysis sets it apart from other wearables on the market.</a:t>
            </a:r>
            <a:endParaRPr lang="en-US" b="0" dirty="0" smtClean="0">
              <a:effectLs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2329538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VitalConnect </a:t>
            </a:r>
            <a:r>
              <a:rPr lang="en-US" sz="1200" b="0" i="0" u="none" strike="noStrike" kern="1200" dirty="0" err="1" smtClean="0">
                <a:solidFill>
                  <a:schemeClr val="tx1"/>
                </a:solidFill>
                <a:effectLst/>
                <a:latin typeface="+mn-lt"/>
                <a:ea typeface="+mn-ea"/>
                <a:cs typeface="+mn-cs"/>
              </a:rPr>
              <a:t>VitalPatch</a:t>
            </a:r>
            <a:r>
              <a:rPr lang="en-US" sz="1200" b="0" i="0" u="none" strike="noStrike" kern="1200" dirty="0" smtClean="0">
                <a:solidFill>
                  <a:schemeClr val="tx1"/>
                </a:solidFill>
                <a:effectLst/>
                <a:latin typeface="+mn-lt"/>
                <a:ea typeface="+mn-ea"/>
                <a:cs typeface="+mn-cs"/>
              </a:rPr>
              <a:t> is a biosensor patch designed for continuous remote patient monitoring (RPM).</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It's a single-use, disposable patch that adheres to the chest and collects a variety of physiological data, transmitting it wirelessly to healthcare providers.</a:t>
            </a:r>
            <a:r>
              <a:rPr lang="en-US" sz="1200" b="0" i="0" u="none" strike="noStrike" kern="1200" baseline="30000" dirty="0" smtClean="0">
                <a:solidFill>
                  <a:schemeClr val="tx1"/>
                </a:solidFill>
                <a:effectLst/>
                <a:latin typeface="+mn-lt"/>
                <a:ea typeface="+mn-ea"/>
                <a:cs typeface="+mn-cs"/>
              </a:rPr>
              <a:t>2</a:t>
            </a:r>
            <a:r>
              <a:rPr lang="en-US" sz="1200" b="0" i="0" u="none" strike="noStrike" kern="1200" dirty="0" smtClean="0">
                <a:solidFill>
                  <a:schemeClr val="tx1"/>
                </a:solidFill>
                <a:effectLst/>
                <a:latin typeface="+mn-lt"/>
                <a:ea typeface="+mn-ea"/>
                <a:cs typeface="+mn-cs"/>
              </a:rPr>
              <a:t> It's primarily used in hospital settings, post-acute care, and clinical research rather than for consumer fitness tracking.</a:t>
            </a:r>
            <a:endParaRPr lang="en-US" b="0" dirty="0" smtClean="0">
              <a:effectLst/>
            </a:endParaRPr>
          </a:p>
          <a:p>
            <a:pPr rtl="0"/>
            <a:r>
              <a:rPr lang="en-US" sz="1200" b="1" i="0" u="none" strike="noStrike" kern="1200" dirty="0" smtClean="0">
                <a:solidFill>
                  <a:schemeClr val="tx1"/>
                </a:solidFill>
                <a:effectLst/>
                <a:latin typeface="+mn-lt"/>
                <a:ea typeface="+mn-ea"/>
                <a:cs typeface="+mn-cs"/>
              </a:rPr>
              <a:t>Salient Features: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Continuous Monitoring:</a:t>
            </a:r>
            <a:r>
              <a:rPr lang="en-US" sz="1200" b="0" i="0" u="none" strike="noStrike" kern="1200" dirty="0" smtClean="0">
                <a:solidFill>
                  <a:schemeClr val="tx1"/>
                </a:solidFill>
                <a:effectLst/>
                <a:latin typeface="+mn-lt"/>
                <a:ea typeface="+mn-ea"/>
                <a:cs typeface="+mn-cs"/>
              </a:rPr>
              <a:t> The </a:t>
            </a:r>
            <a:r>
              <a:rPr lang="en-US" sz="1200" b="0" i="0" u="none" strike="noStrike" kern="1200" dirty="0" err="1" smtClean="0">
                <a:solidFill>
                  <a:schemeClr val="tx1"/>
                </a:solidFill>
                <a:effectLst/>
                <a:latin typeface="+mn-lt"/>
                <a:ea typeface="+mn-ea"/>
                <a:cs typeface="+mn-cs"/>
              </a:rPr>
              <a:t>VitalPatch</a:t>
            </a:r>
            <a:r>
              <a:rPr lang="en-US" sz="1200" b="0" i="0" u="none" strike="noStrike" kern="1200" dirty="0" smtClean="0">
                <a:solidFill>
                  <a:schemeClr val="tx1"/>
                </a:solidFill>
                <a:effectLst/>
                <a:latin typeface="+mn-lt"/>
                <a:ea typeface="+mn-ea"/>
                <a:cs typeface="+mn-cs"/>
              </a:rPr>
              <a:t> continuously monitors vital signs, providing a comprehensive view of a patient's physiological status over time.</a:t>
            </a:r>
            <a:r>
              <a:rPr lang="en-US" sz="1200" b="0" i="0" u="none" strike="noStrike" kern="1200" baseline="30000" dirty="0" smtClean="0">
                <a:solidFill>
                  <a:schemeClr val="tx1"/>
                </a:solidFill>
                <a:effectLst/>
                <a:latin typeface="+mn-lt"/>
                <a:ea typeface="+mn-ea"/>
                <a:cs typeface="+mn-cs"/>
              </a:rPr>
              <a:t>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Data Collected:</a:t>
            </a:r>
            <a:r>
              <a:rPr lang="en-US" sz="1200" b="0" i="0" u="none" strike="noStrike" kern="1200" dirty="0" smtClean="0">
                <a:solidFill>
                  <a:schemeClr val="tx1"/>
                </a:solidFill>
                <a:effectLst/>
                <a:latin typeface="+mn-lt"/>
                <a:ea typeface="+mn-ea"/>
                <a:cs typeface="+mn-cs"/>
              </a:rPr>
              <a:t> The patch collects a range of data, including:</a:t>
            </a:r>
          </a:p>
          <a:p>
            <a:pPr rtl="0" fontAlgn="base"/>
            <a:r>
              <a:rPr lang="en-US" sz="1200" b="1" i="0" u="none" strike="noStrike" kern="1200" dirty="0" smtClean="0">
                <a:solidFill>
                  <a:schemeClr val="tx1"/>
                </a:solidFill>
                <a:effectLst/>
                <a:latin typeface="+mn-lt"/>
                <a:ea typeface="+mn-ea"/>
                <a:cs typeface="+mn-cs"/>
              </a:rPr>
              <a:t>Single-Lead ECG:</a:t>
            </a:r>
            <a:r>
              <a:rPr lang="en-US" sz="1200" b="0" i="0" u="none" strike="noStrike" kern="1200" dirty="0" smtClean="0">
                <a:solidFill>
                  <a:schemeClr val="tx1"/>
                </a:solidFill>
                <a:effectLst/>
                <a:latin typeface="+mn-lt"/>
                <a:ea typeface="+mn-ea"/>
                <a:cs typeface="+mn-cs"/>
              </a:rPr>
              <a:t> Provides continuous electrocardiogram monitoring for heart rhythm analysis.</a:t>
            </a:r>
            <a:r>
              <a:rPr lang="en-US" sz="1200" b="0" i="0" u="none" strike="noStrike" kern="1200" baseline="30000" dirty="0" smtClean="0">
                <a:solidFill>
                  <a:schemeClr val="tx1"/>
                </a:solidFill>
                <a:effectLst/>
                <a:latin typeface="+mn-lt"/>
                <a:ea typeface="+mn-ea"/>
                <a:cs typeface="+mn-cs"/>
              </a:rPr>
              <a:t>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Heart Rate:</a:t>
            </a:r>
            <a:r>
              <a:rPr lang="en-US" sz="1200" b="0" i="0" u="none" strike="noStrike" kern="1200" dirty="0" smtClean="0">
                <a:solidFill>
                  <a:schemeClr val="tx1"/>
                </a:solidFill>
                <a:effectLst/>
                <a:latin typeface="+mn-lt"/>
                <a:ea typeface="+mn-ea"/>
                <a:cs typeface="+mn-cs"/>
              </a:rPr>
              <a:t> Tracks heart rate continuously.</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Heart Rate Variability (HRV):</a:t>
            </a:r>
            <a:r>
              <a:rPr lang="en-US" sz="1200" b="0" i="0" u="none" strike="noStrike" kern="1200" dirty="0" smtClean="0">
                <a:solidFill>
                  <a:schemeClr val="tx1"/>
                </a:solidFill>
                <a:effectLst/>
                <a:latin typeface="+mn-lt"/>
                <a:ea typeface="+mn-ea"/>
                <a:cs typeface="+mn-cs"/>
              </a:rPr>
              <a:t> Measures HRV, a key indicator of autonomic nervous system activity.</a:t>
            </a:r>
          </a:p>
          <a:p>
            <a:pPr rtl="0" fontAlgn="base"/>
            <a:r>
              <a:rPr lang="en-US" sz="1200" b="1" i="0" u="none" strike="noStrike" kern="1200" dirty="0" smtClean="0">
                <a:solidFill>
                  <a:schemeClr val="tx1"/>
                </a:solidFill>
                <a:effectLst/>
                <a:latin typeface="+mn-lt"/>
                <a:ea typeface="+mn-ea"/>
                <a:cs typeface="+mn-cs"/>
              </a:rPr>
              <a:t>Respiratory Rate:</a:t>
            </a:r>
            <a:r>
              <a:rPr lang="en-US" sz="1200" b="0" i="0" u="none" strike="noStrike" kern="1200" dirty="0" smtClean="0">
                <a:solidFill>
                  <a:schemeClr val="tx1"/>
                </a:solidFill>
                <a:effectLst/>
                <a:latin typeface="+mn-lt"/>
                <a:ea typeface="+mn-ea"/>
                <a:cs typeface="+mn-cs"/>
              </a:rPr>
              <a:t> Measures breathing rate.</a:t>
            </a:r>
          </a:p>
          <a:p>
            <a:pPr rtl="0" fontAlgn="base"/>
            <a:r>
              <a:rPr lang="en-US" sz="1200" b="1" i="0" u="none" strike="noStrike" kern="1200" dirty="0" smtClean="0">
                <a:solidFill>
                  <a:schemeClr val="tx1"/>
                </a:solidFill>
                <a:effectLst/>
                <a:latin typeface="+mn-lt"/>
                <a:ea typeface="+mn-ea"/>
                <a:cs typeface="+mn-cs"/>
              </a:rPr>
              <a:t>Body Temperature:</a:t>
            </a:r>
            <a:r>
              <a:rPr lang="en-US" sz="1200" b="0" i="0" u="none" strike="noStrike" kern="1200" dirty="0" smtClean="0">
                <a:solidFill>
                  <a:schemeClr val="tx1"/>
                </a:solidFill>
                <a:effectLst/>
                <a:latin typeface="+mn-lt"/>
                <a:ea typeface="+mn-ea"/>
                <a:cs typeface="+mn-cs"/>
              </a:rPr>
              <a:t> Tracks skin temperature.</a:t>
            </a:r>
          </a:p>
          <a:p>
            <a:pPr rtl="0" fontAlgn="base"/>
            <a:r>
              <a:rPr lang="en-US" sz="1200" b="1" i="0" u="none" strike="noStrike" kern="1200" dirty="0" smtClean="0">
                <a:solidFill>
                  <a:schemeClr val="tx1"/>
                </a:solidFill>
                <a:effectLst/>
                <a:latin typeface="+mn-lt"/>
                <a:ea typeface="+mn-ea"/>
                <a:cs typeface="+mn-cs"/>
              </a:rPr>
              <a:t>Posture and Activity:</a:t>
            </a:r>
            <a:r>
              <a:rPr lang="en-US" sz="1200" b="0" i="0" u="none" strike="noStrike" kern="1200" dirty="0" smtClean="0">
                <a:solidFill>
                  <a:schemeClr val="tx1"/>
                </a:solidFill>
                <a:effectLst/>
                <a:latin typeface="+mn-lt"/>
                <a:ea typeface="+mn-ea"/>
                <a:cs typeface="+mn-cs"/>
              </a:rPr>
              <a:t> Detects patient posture (e.g., lying, sitting, standing) and activity levels.</a:t>
            </a:r>
            <a:r>
              <a:rPr lang="en-US" sz="1200" b="0" i="0" u="none" strike="noStrike" kern="1200" baseline="30000" dirty="0" smtClean="0">
                <a:solidFill>
                  <a:schemeClr val="tx1"/>
                </a:solidFill>
                <a:effectLst/>
                <a:latin typeface="+mn-lt"/>
                <a:ea typeface="+mn-ea"/>
                <a:cs typeface="+mn-cs"/>
              </a:rPr>
              <a:t>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Wireless Data Transmission:</a:t>
            </a:r>
            <a:r>
              <a:rPr lang="en-US" sz="1200" b="0" i="0" u="none" strike="noStrike" kern="1200" dirty="0" smtClean="0">
                <a:solidFill>
                  <a:schemeClr val="tx1"/>
                </a:solidFill>
                <a:effectLst/>
                <a:latin typeface="+mn-lt"/>
                <a:ea typeface="+mn-ea"/>
                <a:cs typeface="+mn-cs"/>
              </a:rPr>
              <a:t> Data is transmitted wirelessly via Bluetooth to a smartphone, tablet, or gateway device, which then relays the data to a secure cloud platform.</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Remote Monitoring by Healthcare Providers:</a:t>
            </a:r>
            <a:r>
              <a:rPr lang="en-US" sz="1200" b="0" i="0" u="none" strike="noStrike" kern="1200" dirty="0" smtClean="0">
                <a:solidFill>
                  <a:schemeClr val="tx1"/>
                </a:solidFill>
                <a:effectLst/>
                <a:latin typeface="+mn-lt"/>
                <a:ea typeface="+mn-ea"/>
                <a:cs typeface="+mn-cs"/>
              </a:rPr>
              <a:t> Healthcare providers can access the data remotely through a web-based portal or other integrated systems.</a:t>
            </a:r>
            <a:r>
              <a:rPr lang="en-US" sz="1200" b="0" i="0" u="none" strike="noStrike" kern="1200" baseline="30000" dirty="0" smtClean="0">
                <a:solidFill>
                  <a:schemeClr val="tx1"/>
                </a:solidFill>
                <a:effectLst/>
                <a:latin typeface="+mn-lt"/>
                <a:ea typeface="+mn-ea"/>
                <a:cs typeface="+mn-cs"/>
              </a:rPr>
              <a:t>8</a:t>
            </a:r>
            <a:r>
              <a:rPr lang="en-US" sz="1200" b="0" i="0" u="none" strike="noStrike" kern="1200" dirty="0" smtClean="0">
                <a:solidFill>
                  <a:schemeClr val="tx1"/>
                </a:solidFill>
                <a:effectLst/>
                <a:latin typeface="+mn-lt"/>
                <a:ea typeface="+mn-ea"/>
                <a:cs typeface="+mn-cs"/>
              </a:rPr>
              <a:t> This allows for continuous monitoring of patients' conditions, even outside of the hospital setting.</a:t>
            </a:r>
            <a:r>
              <a:rPr lang="en-US" sz="1200" b="0" i="0" u="none" strike="noStrike" kern="1200" baseline="30000" dirty="0" smtClean="0">
                <a:solidFill>
                  <a:schemeClr val="tx1"/>
                </a:solidFill>
                <a:effectLst/>
                <a:latin typeface="+mn-lt"/>
                <a:ea typeface="+mn-ea"/>
                <a:cs typeface="+mn-cs"/>
              </a:rPr>
              <a:t>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Alerts and Notifications:</a:t>
            </a:r>
            <a:r>
              <a:rPr lang="en-US" sz="1200" b="0" i="0" u="none" strike="noStrike" kern="1200" dirty="0" smtClean="0">
                <a:solidFill>
                  <a:schemeClr val="tx1"/>
                </a:solidFill>
                <a:effectLst/>
                <a:latin typeface="+mn-lt"/>
                <a:ea typeface="+mn-ea"/>
                <a:cs typeface="+mn-cs"/>
              </a:rPr>
              <a:t> The system can be configured to generate alerts for specific physiological thresholds, allowing for timely intervention by healthcare providers.</a:t>
            </a:r>
          </a:p>
          <a:p>
            <a:pPr rtl="0" fontAlgn="base"/>
            <a:r>
              <a:rPr lang="en-US" sz="1200" b="1" i="0" u="none" strike="noStrike" kern="1200" dirty="0" smtClean="0">
                <a:solidFill>
                  <a:schemeClr val="tx1"/>
                </a:solidFill>
                <a:effectLst/>
                <a:latin typeface="+mn-lt"/>
                <a:ea typeface="+mn-ea"/>
                <a:cs typeface="+mn-cs"/>
              </a:rPr>
              <a:t>Single-Use and Disposable:</a:t>
            </a:r>
            <a:r>
              <a:rPr lang="en-US" sz="1200" b="0" i="0" u="none" strike="noStrike" kern="1200" dirty="0" smtClean="0">
                <a:solidFill>
                  <a:schemeClr val="tx1"/>
                </a:solidFill>
                <a:effectLst/>
                <a:latin typeface="+mn-lt"/>
                <a:ea typeface="+mn-ea"/>
                <a:cs typeface="+mn-cs"/>
              </a:rPr>
              <a:t> The patch is designed for single-use and is disposed of after a set period (typically several days), reducing the risk of cross-contamination and simplifying logistics.</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Water-Resistant:</a:t>
            </a:r>
            <a:r>
              <a:rPr lang="en-US" sz="1200" b="0" i="0" u="none" strike="noStrike" kern="1200" dirty="0" smtClean="0">
                <a:solidFill>
                  <a:schemeClr val="tx1"/>
                </a:solidFill>
                <a:effectLst/>
                <a:latin typeface="+mn-lt"/>
                <a:ea typeface="+mn-ea"/>
                <a:cs typeface="+mn-cs"/>
              </a:rPr>
              <a:t> Designed to withstand daily activities, including showering.</a:t>
            </a:r>
          </a:p>
          <a:p>
            <a:pPr rtl="0"/>
            <a:r>
              <a:rPr lang="en-US" sz="1200" b="1" i="0" u="none" strike="noStrike" kern="1200" dirty="0" smtClean="0">
                <a:solidFill>
                  <a:schemeClr val="tx1"/>
                </a:solidFill>
                <a:effectLst/>
                <a:latin typeface="+mn-lt"/>
                <a:ea typeface="+mn-ea"/>
                <a:cs typeface="+mn-cs"/>
              </a:rPr>
              <a:t>Key Advantages: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Early Detection of Deterioration:</a:t>
            </a:r>
            <a:r>
              <a:rPr lang="en-US" sz="1200" b="0" i="0" u="none" strike="noStrike" kern="1200" dirty="0" smtClean="0">
                <a:solidFill>
                  <a:schemeClr val="tx1"/>
                </a:solidFill>
                <a:effectLst/>
                <a:latin typeface="+mn-lt"/>
                <a:ea typeface="+mn-ea"/>
                <a:cs typeface="+mn-cs"/>
              </a:rPr>
              <a:t> Continuous monitoring allows for early detection of changes in a patient's condition, potentially preventing serious adverse events.</a:t>
            </a:r>
            <a:r>
              <a:rPr lang="en-US" sz="1200" b="0" i="0" u="none" strike="noStrike" kern="1200" baseline="30000" dirty="0" smtClean="0">
                <a:solidFill>
                  <a:schemeClr val="tx1"/>
                </a:solidFill>
                <a:effectLst/>
                <a:latin typeface="+mn-lt"/>
                <a:ea typeface="+mn-ea"/>
                <a:cs typeface="+mn-cs"/>
              </a:rPr>
              <a:t>11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Reduced Hospital Readmissions:</a:t>
            </a:r>
            <a:r>
              <a:rPr lang="en-US" sz="1200" b="0" i="0" u="none" strike="noStrike" kern="1200" dirty="0" smtClean="0">
                <a:solidFill>
                  <a:schemeClr val="tx1"/>
                </a:solidFill>
                <a:effectLst/>
                <a:latin typeface="+mn-lt"/>
                <a:ea typeface="+mn-ea"/>
                <a:cs typeface="+mn-cs"/>
              </a:rPr>
              <a:t> By enabling remote monitoring after discharge, the </a:t>
            </a:r>
            <a:r>
              <a:rPr lang="en-US" sz="1200" b="0" i="0" u="none" strike="noStrike" kern="1200" dirty="0" err="1" smtClean="0">
                <a:solidFill>
                  <a:schemeClr val="tx1"/>
                </a:solidFill>
                <a:effectLst/>
                <a:latin typeface="+mn-lt"/>
                <a:ea typeface="+mn-ea"/>
                <a:cs typeface="+mn-cs"/>
              </a:rPr>
              <a:t>VitalPatch</a:t>
            </a:r>
            <a:r>
              <a:rPr lang="en-US" sz="1200" b="0" i="0" u="none" strike="noStrike" kern="1200" dirty="0" smtClean="0">
                <a:solidFill>
                  <a:schemeClr val="tx1"/>
                </a:solidFill>
                <a:effectLst/>
                <a:latin typeface="+mn-lt"/>
                <a:ea typeface="+mn-ea"/>
                <a:cs typeface="+mn-cs"/>
              </a:rPr>
              <a:t> can help reduce hospital readmissions.</a:t>
            </a:r>
            <a:r>
              <a:rPr lang="en-US" sz="1200" b="0" i="0" u="none" strike="noStrike" kern="1200" baseline="30000" dirty="0" smtClean="0">
                <a:solidFill>
                  <a:schemeClr val="tx1"/>
                </a:solidFill>
                <a:effectLst/>
                <a:latin typeface="+mn-lt"/>
                <a:ea typeface="+mn-ea"/>
                <a:cs typeface="+mn-cs"/>
              </a:rPr>
              <a:t>12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Improved Patient Outcomes:</a:t>
            </a:r>
            <a:r>
              <a:rPr lang="en-US" sz="1200" b="0" i="0" u="none" strike="noStrike" kern="1200" dirty="0" smtClean="0">
                <a:solidFill>
                  <a:schemeClr val="tx1"/>
                </a:solidFill>
                <a:effectLst/>
                <a:latin typeface="+mn-lt"/>
                <a:ea typeface="+mn-ea"/>
                <a:cs typeface="+mn-cs"/>
              </a:rPr>
              <a:t> Continuous monitoring and timely intervention can lead to improved patient outcomes.</a:t>
            </a:r>
            <a:r>
              <a:rPr lang="en-US" sz="1200" b="0" i="0" u="none" strike="noStrike" kern="1200" baseline="30000" dirty="0" smtClean="0">
                <a:solidFill>
                  <a:schemeClr val="tx1"/>
                </a:solidFill>
                <a:effectLst/>
                <a:latin typeface="+mn-lt"/>
                <a:ea typeface="+mn-ea"/>
                <a:cs typeface="+mn-cs"/>
              </a:rPr>
              <a:t>13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Increased Efficiency for Healthcare Providers:</a:t>
            </a:r>
            <a:r>
              <a:rPr lang="en-US" sz="1200" b="0" i="0" u="none" strike="noStrike" kern="1200" dirty="0" smtClean="0">
                <a:solidFill>
                  <a:schemeClr val="tx1"/>
                </a:solidFill>
                <a:effectLst/>
                <a:latin typeface="+mn-lt"/>
                <a:ea typeface="+mn-ea"/>
                <a:cs typeface="+mn-cs"/>
              </a:rPr>
              <a:t> Remote monitoring can reduce the need for frequent in-person check-ups, freeing up healthcare providers' time.</a:t>
            </a:r>
            <a:r>
              <a:rPr lang="en-US" sz="1200" b="0" i="0" u="none" strike="noStrike" kern="1200" baseline="30000" dirty="0" smtClean="0">
                <a:solidFill>
                  <a:schemeClr val="tx1"/>
                </a:solidFill>
                <a:effectLst/>
                <a:latin typeface="+mn-lt"/>
                <a:ea typeface="+mn-ea"/>
                <a:cs typeface="+mn-cs"/>
              </a:rPr>
              <a:t>14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Data for Clinical Research:</a:t>
            </a:r>
            <a:r>
              <a:rPr lang="en-US" sz="1200" b="0" i="0" u="none" strike="noStrike" kern="1200" dirty="0" smtClean="0">
                <a:solidFill>
                  <a:schemeClr val="tx1"/>
                </a:solidFill>
                <a:effectLst/>
                <a:latin typeface="+mn-lt"/>
                <a:ea typeface="+mn-ea"/>
                <a:cs typeface="+mn-cs"/>
              </a:rPr>
              <a:t> The collected data can be used for clinical research and to develop new insights into various health conditions.</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Use Cases: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Post-Surgical Monitoring:</a:t>
            </a:r>
            <a:r>
              <a:rPr lang="en-US" sz="1200" b="0" i="0" u="none" strike="noStrike" kern="1200" dirty="0" smtClean="0">
                <a:solidFill>
                  <a:schemeClr val="tx1"/>
                </a:solidFill>
                <a:effectLst/>
                <a:latin typeface="+mn-lt"/>
                <a:ea typeface="+mn-ea"/>
                <a:cs typeface="+mn-cs"/>
              </a:rPr>
              <a:t> Monitoring patients after surgery to detect complications early.</a:t>
            </a:r>
          </a:p>
          <a:p>
            <a:pPr rtl="0" fontAlgn="base"/>
            <a:r>
              <a:rPr lang="en-US" sz="1200" b="1" i="0" u="none" strike="noStrike" kern="1200" dirty="0" smtClean="0">
                <a:solidFill>
                  <a:schemeClr val="tx1"/>
                </a:solidFill>
                <a:effectLst/>
                <a:latin typeface="+mn-lt"/>
                <a:ea typeface="+mn-ea"/>
                <a:cs typeface="+mn-cs"/>
              </a:rPr>
              <a:t>Chronic Disease Management:</a:t>
            </a:r>
            <a:r>
              <a:rPr lang="en-US" sz="1200" b="0" i="0" u="none" strike="noStrike" kern="1200" dirty="0" smtClean="0">
                <a:solidFill>
                  <a:schemeClr val="tx1"/>
                </a:solidFill>
                <a:effectLst/>
                <a:latin typeface="+mn-lt"/>
                <a:ea typeface="+mn-ea"/>
                <a:cs typeface="+mn-cs"/>
              </a:rPr>
              <a:t> Monitoring patients with chronic conditions like heart failure or COPD.</a:t>
            </a:r>
            <a:r>
              <a:rPr lang="en-US" sz="1200" b="0" i="0" u="none" strike="noStrike" kern="1200" baseline="30000" dirty="0" smtClean="0">
                <a:solidFill>
                  <a:schemeClr val="tx1"/>
                </a:solidFill>
                <a:effectLst/>
                <a:latin typeface="+mn-lt"/>
                <a:ea typeface="+mn-ea"/>
                <a:cs typeface="+mn-cs"/>
              </a:rPr>
              <a:t>16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Remote Patient Monitoring in Clinical Trials:</a:t>
            </a:r>
            <a:r>
              <a:rPr lang="en-US" sz="1200" b="0" i="0" u="none" strike="noStrike" kern="1200" dirty="0" smtClean="0">
                <a:solidFill>
                  <a:schemeClr val="tx1"/>
                </a:solidFill>
                <a:effectLst/>
                <a:latin typeface="+mn-lt"/>
                <a:ea typeface="+mn-ea"/>
                <a:cs typeface="+mn-cs"/>
              </a:rPr>
              <a:t> Collecting physiological data in clinical research studies.</a:t>
            </a:r>
          </a:p>
          <a:p>
            <a:pPr rtl="0"/>
            <a:r>
              <a:rPr lang="en-US" sz="1200" b="1" i="0" u="none" strike="noStrike" kern="1200" dirty="0" smtClean="0">
                <a:solidFill>
                  <a:schemeClr val="tx1"/>
                </a:solidFill>
                <a:effectLst/>
                <a:latin typeface="+mn-lt"/>
                <a:ea typeface="+mn-ea"/>
                <a:cs typeface="+mn-cs"/>
              </a:rPr>
              <a:t>Important Considerations: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Prescription Required:</a:t>
            </a:r>
            <a:r>
              <a:rPr lang="en-US" sz="1200" b="0" i="0" u="none" strike="noStrike" kern="1200" dirty="0" smtClean="0">
                <a:solidFill>
                  <a:schemeClr val="tx1"/>
                </a:solidFill>
                <a:effectLst/>
                <a:latin typeface="+mn-lt"/>
                <a:ea typeface="+mn-ea"/>
                <a:cs typeface="+mn-cs"/>
              </a:rPr>
              <a:t> The </a:t>
            </a:r>
            <a:r>
              <a:rPr lang="en-US" sz="1200" b="0" i="0" u="none" strike="noStrike" kern="1200" dirty="0" err="1" smtClean="0">
                <a:solidFill>
                  <a:schemeClr val="tx1"/>
                </a:solidFill>
                <a:effectLst/>
                <a:latin typeface="+mn-lt"/>
                <a:ea typeface="+mn-ea"/>
                <a:cs typeface="+mn-cs"/>
              </a:rPr>
              <a:t>VitalPatch</a:t>
            </a:r>
            <a:r>
              <a:rPr lang="en-US" sz="1200" b="0" i="0" u="none" strike="noStrike" kern="1200" dirty="0" smtClean="0">
                <a:solidFill>
                  <a:schemeClr val="tx1"/>
                </a:solidFill>
                <a:effectLst/>
                <a:latin typeface="+mn-lt"/>
                <a:ea typeface="+mn-ea"/>
                <a:cs typeface="+mn-cs"/>
              </a:rPr>
              <a:t> is a medical device and typically requires a prescription from a healthcare provider.</a:t>
            </a:r>
          </a:p>
          <a:p>
            <a:pPr rtl="0" fontAlgn="base"/>
            <a:r>
              <a:rPr lang="en-US" sz="1200" b="1" i="0" u="none" strike="noStrike" kern="1200" dirty="0" smtClean="0">
                <a:solidFill>
                  <a:schemeClr val="tx1"/>
                </a:solidFill>
                <a:effectLst/>
                <a:latin typeface="+mn-lt"/>
                <a:ea typeface="+mn-ea"/>
                <a:cs typeface="+mn-cs"/>
              </a:rPr>
              <a:t>Not a Consumer Device:</a:t>
            </a:r>
            <a:r>
              <a:rPr lang="en-US" sz="1200" b="0" i="0" u="none" strike="noStrike" kern="1200" dirty="0" smtClean="0">
                <a:solidFill>
                  <a:schemeClr val="tx1"/>
                </a:solidFill>
                <a:effectLst/>
                <a:latin typeface="+mn-lt"/>
                <a:ea typeface="+mn-ea"/>
                <a:cs typeface="+mn-cs"/>
              </a:rPr>
              <a:t> It's not intended for general fitness tracking or consumer use.</a:t>
            </a:r>
          </a:p>
          <a:p>
            <a:pPr rtl="0"/>
            <a:r>
              <a:rPr lang="en-US" sz="1200" b="0" i="0" u="none" strike="noStrike" kern="1200" dirty="0" smtClean="0">
                <a:solidFill>
                  <a:schemeClr val="tx1"/>
                </a:solidFill>
                <a:effectLst/>
                <a:latin typeface="+mn-lt"/>
                <a:ea typeface="+mn-ea"/>
                <a:cs typeface="+mn-cs"/>
              </a:rPr>
              <a:t>The VitalConnect </a:t>
            </a:r>
            <a:r>
              <a:rPr lang="en-US" sz="1200" b="0" i="0" u="none" strike="noStrike" kern="1200" dirty="0" err="1" smtClean="0">
                <a:solidFill>
                  <a:schemeClr val="tx1"/>
                </a:solidFill>
                <a:effectLst/>
                <a:latin typeface="+mn-lt"/>
                <a:ea typeface="+mn-ea"/>
                <a:cs typeface="+mn-cs"/>
              </a:rPr>
              <a:t>VitalPatch</a:t>
            </a:r>
            <a:r>
              <a:rPr lang="en-US" sz="1200" b="0" i="0" u="none" strike="noStrike" kern="1200" dirty="0" smtClean="0">
                <a:solidFill>
                  <a:schemeClr val="tx1"/>
                </a:solidFill>
                <a:effectLst/>
                <a:latin typeface="+mn-lt"/>
                <a:ea typeface="+mn-ea"/>
                <a:cs typeface="+mn-cs"/>
              </a:rPr>
              <a:t> is a powerful tool for remote patient monitoring, offering continuous collection and transmission of vital signs data to healthcare providers.</a:t>
            </a:r>
            <a:r>
              <a:rPr lang="en-US" sz="1200" b="0" i="0" u="none" strike="noStrike" kern="1200" baseline="30000" dirty="0" smtClean="0">
                <a:solidFill>
                  <a:schemeClr val="tx1"/>
                </a:solidFill>
                <a:effectLst/>
                <a:latin typeface="+mn-lt"/>
                <a:ea typeface="+mn-ea"/>
                <a:cs typeface="+mn-cs"/>
              </a:rPr>
              <a:t>17</a:t>
            </a:r>
            <a:r>
              <a:rPr lang="en-US" sz="1200" b="0" i="0" u="none" strike="noStrike" kern="1200" dirty="0" smtClean="0">
                <a:solidFill>
                  <a:schemeClr val="tx1"/>
                </a:solidFill>
                <a:effectLst/>
                <a:latin typeface="+mn-lt"/>
                <a:ea typeface="+mn-ea"/>
                <a:cs typeface="+mn-cs"/>
              </a:rPr>
              <a:t> Its focus on clinical applications and its ability to detect early signs of deterioration make it a valuable asset in modern healthcare.</a:t>
            </a:r>
            <a:endParaRPr lang="en-US" b="0" dirty="0" smtClean="0">
              <a:effectLst/>
            </a:endParaRPr>
          </a:p>
          <a:p>
            <a:r>
              <a:rPr lang="en-US" dirty="0" smtClean="0"/>
              <a:t/>
            </a:r>
            <a:br>
              <a:rPr lang="en-US" dirty="0" smtClean="0"/>
            </a:br>
            <a:endParaRPr lang="en-US" b="0" dirty="0" smtClean="0">
              <a:effectLs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dirty="0"/>
          </a:p>
        </p:txBody>
      </p:sp>
    </p:spTree>
    <p:extLst>
      <p:ext uri="{BB962C8B-B14F-4D97-AF65-F5344CB8AC3E}">
        <p14:creationId xmlns:p14="http://schemas.microsoft.com/office/powerpoint/2010/main" val="37660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Biostrap EVO is a wearable health and fitness tracker that focuses on providing detailed physiological data and insights, particularly related to sleep, recovery, and performance. It differentiates itself through its use of multiple sensors and advanced analytics. Unlike some other wearables that focus primarily on activity tracking, Biostrap emphasizes a more holistic view of well-being.</a:t>
            </a:r>
            <a:endParaRPr lang="en-US" b="0" dirty="0" smtClean="0">
              <a:effectLst/>
            </a:endParaRPr>
          </a:p>
          <a:p>
            <a:pPr rtl="0"/>
            <a:r>
              <a:rPr lang="en-US" sz="1200" b="1" i="0" u="none" strike="noStrike" kern="1200" dirty="0" smtClean="0">
                <a:solidFill>
                  <a:schemeClr val="tx1"/>
                </a:solidFill>
                <a:effectLst/>
                <a:latin typeface="+mn-lt"/>
                <a:ea typeface="+mn-ea"/>
                <a:cs typeface="+mn-cs"/>
              </a:rPr>
              <a:t>Salient Features: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Multi-Sensor Platform:</a:t>
            </a:r>
            <a:r>
              <a:rPr lang="en-US" sz="1200" b="0" i="0" u="none" strike="noStrike" kern="1200" dirty="0" smtClean="0">
                <a:solidFill>
                  <a:schemeClr val="tx1"/>
                </a:solidFill>
                <a:effectLst/>
                <a:latin typeface="+mn-lt"/>
                <a:ea typeface="+mn-ea"/>
                <a:cs typeface="+mn-cs"/>
              </a:rPr>
              <a:t> Biostrap EVO uses a combination of sensors to gather data:</a:t>
            </a:r>
          </a:p>
          <a:p>
            <a:pPr rtl="0" fontAlgn="base"/>
            <a:r>
              <a:rPr lang="en-US" sz="1200" b="1" i="0" u="none" strike="noStrike" kern="1200" dirty="0" err="1" smtClean="0">
                <a:solidFill>
                  <a:schemeClr val="tx1"/>
                </a:solidFill>
                <a:effectLst/>
                <a:latin typeface="+mn-lt"/>
                <a:ea typeface="+mn-ea"/>
                <a:cs typeface="+mn-cs"/>
              </a:rPr>
              <a:t>Photoplethysmography</a:t>
            </a:r>
            <a:r>
              <a:rPr lang="en-US" sz="1200" b="1" i="0" u="none" strike="noStrike" kern="1200" dirty="0" smtClean="0">
                <a:solidFill>
                  <a:schemeClr val="tx1"/>
                </a:solidFill>
                <a:effectLst/>
                <a:latin typeface="+mn-lt"/>
                <a:ea typeface="+mn-ea"/>
                <a:cs typeface="+mn-cs"/>
              </a:rPr>
              <a:t> (PPG) Sensor:</a:t>
            </a:r>
            <a:r>
              <a:rPr lang="en-US" sz="1200" b="0" i="0" u="none" strike="noStrike" kern="1200" dirty="0" smtClean="0">
                <a:solidFill>
                  <a:schemeClr val="tx1"/>
                </a:solidFill>
                <a:effectLst/>
                <a:latin typeface="+mn-lt"/>
                <a:ea typeface="+mn-ea"/>
                <a:cs typeface="+mn-cs"/>
              </a:rPr>
              <a:t> Measures heart rate, heart rate variability (HRV), and blood oxygen saturation (SpO2).</a:t>
            </a:r>
          </a:p>
          <a:p>
            <a:pPr rtl="0" fontAlgn="base"/>
            <a:r>
              <a:rPr lang="en-US" sz="1200" b="1" i="0" u="none" strike="noStrike" kern="1200" dirty="0" smtClean="0">
                <a:solidFill>
                  <a:schemeClr val="tx1"/>
                </a:solidFill>
                <a:effectLst/>
                <a:latin typeface="+mn-lt"/>
                <a:ea typeface="+mn-ea"/>
                <a:cs typeface="+mn-cs"/>
              </a:rPr>
              <a:t>3-Axis Accelerometer:</a:t>
            </a:r>
            <a:r>
              <a:rPr lang="en-US" sz="1200" b="0" i="0" u="none" strike="noStrike" kern="1200" dirty="0" smtClean="0">
                <a:solidFill>
                  <a:schemeClr val="tx1"/>
                </a:solidFill>
                <a:effectLst/>
                <a:latin typeface="+mn-lt"/>
                <a:ea typeface="+mn-ea"/>
                <a:cs typeface="+mn-cs"/>
              </a:rPr>
              <a:t> Tracks movement, activity levels, and sleep stages.</a:t>
            </a:r>
          </a:p>
          <a:p>
            <a:pPr rtl="0" fontAlgn="base"/>
            <a:r>
              <a:rPr lang="en-US" sz="1200" b="1" i="0" u="none" strike="noStrike" kern="1200" dirty="0" smtClean="0">
                <a:solidFill>
                  <a:schemeClr val="tx1"/>
                </a:solidFill>
                <a:effectLst/>
                <a:latin typeface="+mn-lt"/>
                <a:ea typeface="+mn-ea"/>
                <a:cs typeface="+mn-cs"/>
              </a:rPr>
              <a:t>Gyroscopic Sensor:</a:t>
            </a:r>
            <a:r>
              <a:rPr lang="en-US" sz="1200" b="0" i="0" u="none" strike="noStrike" kern="1200" dirty="0" smtClean="0">
                <a:solidFill>
                  <a:schemeClr val="tx1"/>
                </a:solidFill>
                <a:effectLst/>
                <a:latin typeface="+mn-lt"/>
                <a:ea typeface="+mn-ea"/>
                <a:cs typeface="+mn-cs"/>
              </a:rPr>
              <a:t> Provides more precise motion data, particularly during exercise.</a:t>
            </a:r>
          </a:p>
          <a:p>
            <a:pPr rtl="0" fontAlgn="base"/>
            <a:r>
              <a:rPr lang="en-US" sz="1200" b="1" i="0" u="none" strike="noStrike" kern="1200" dirty="0" smtClean="0">
                <a:solidFill>
                  <a:schemeClr val="tx1"/>
                </a:solidFill>
                <a:effectLst/>
                <a:latin typeface="+mn-lt"/>
                <a:ea typeface="+mn-ea"/>
                <a:cs typeface="+mn-cs"/>
              </a:rPr>
              <a:t>Advanced Sleep Tracking:</a:t>
            </a:r>
            <a:r>
              <a:rPr lang="en-US" sz="1200" b="0" i="0" u="none" strike="noStrike" kern="1200" dirty="0" smtClean="0">
                <a:solidFill>
                  <a:schemeClr val="tx1"/>
                </a:solidFill>
                <a:effectLst/>
                <a:latin typeface="+mn-lt"/>
                <a:ea typeface="+mn-ea"/>
                <a:cs typeface="+mn-cs"/>
              </a:rPr>
              <a:t> Biostrap offers detailed sleep analysis, including:</a:t>
            </a:r>
          </a:p>
          <a:p>
            <a:pPr rtl="0" fontAlgn="base"/>
            <a:r>
              <a:rPr lang="en-US" sz="1200" b="1" i="0" u="none" strike="noStrike" kern="1200" dirty="0" smtClean="0">
                <a:solidFill>
                  <a:schemeClr val="tx1"/>
                </a:solidFill>
                <a:effectLst/>
                <a:latin typeface="+mn-lt"/>
                <a:ea typeface="+mn-ea"/>
                <a:cs typeface="+mn-cs"/>
              </a:rPr>
              <a:t>Sleep Stages:</a:t>
            </a:r>
            <a:r>
              <a:rPr lang="en-US" sz="1200" b="0" i="0" u="none" strike="noStrike" kern="1200" dirty="0" smtClean="0">
                <a:solidFill>
                  <a:schemeClr val="tx1"/>
                </a:solidFill>
                <a:effectLst/>
                <a:latin typeface="+mn-lt"/>
                <a:ea typeface="+mn-ea"/>
                <a:cs typeface="+mn-cs"/>
              </a:rPr>
              <a:t> Differentiates between Awake, Light, Deep, and REM sleep stages.</a:t>
            </a:r>
          </a:p>
          <a:p>
            <a:pPr rtl="0" fontAlgn="base"/>
            <a:r>
              <a:rPr lang="en-US" sz="1200" b="1" i="0" u="none" strike="noStrike" kern="1200" dirty="0" smtClean="0">
                <a:solidFill>
                  <a:schemeClr val="tx1"/>
                </a:solidFill>
                <a:effectLst/>
                <a:latin typeface="+mn-lt"/>
                <a:ea typeface="+mn-ea"/>
                <a:cs typeface="+mn-cs"/>
              </a:rPr>
              <a:t>Sleep Time and Efficiency:</a:t>
            </a:r>
            <a:r>
              <a:rPr lang="en-US" sz="1200" b="0" i="0" u="none" strike="noStrike" kern="1200" dirty="0" smtClean="0">
                <a:solidFill>
                  <a:schemeClr val="tx1"/>
                </a:solidFill>
                <a:effectLst/>
                <a:latin typeface="+mn-lt"/>
                <a:ea typeface="+mn-ea"/>
                <a:cs typeface="+mn-cs"/>
              </a:rPr>
              <a:t> Tracks total sleep time and the percentage of time spent asleep while in bed.</a:t>
            </a:r>
          </a:p>
          <a:p>
            <a:pPr rtl="0" fontAlgn="base"/>
            <a:r>
              <a:rPr lang="en-US" sz="1200" b="1" i="0" u="none" strike="noStrike" kern="1200" dirty="0" smtClean="0">
                <a:solidFill>
                  <a:schemeClr val="tx1"/>
                </a:solidFill>
                <a:effectLst/>
                <a:latin typeface="+mn-lt"/>
                <a:ea typeface="+mn-ea"/>
                <a:cs typeface="+mn-cs"/>
              </a:rPr>
              <a:t>Sleep Latency:</a:t>
            </a:r>
            <a:r>
              <a:rPr lang="en-US" sz="1200" b="0" i="0" u="none" strike="noStrike" kern="1200" dirty="0" smtClean="0">
                <a:solidFill>
                  <a:schemeClr val="tx1"/>
                </a:solidFill>
                <a:effectLst/>
                <a:latin typeface="+mn-lt"/>
                <a:ea typeface="+mn-ea"/>
                <a:cs typeface="+mn-cs"/>
              </a:rPr>
              <a:t> Measures how long it takes to fall asleep.</a:t>
            </a:r>
          </a:p>
          <a:p>
            <a:pPr rtl="0" fontAlgn="base"/>
            <a:r>
              <a:rPr lang="en-US" sz="1200" b="1" i="0" u="none" strike="noStrike" kern="1200" dirty="0" smtClean="0">
                <a:solidFill>
                  <a:schemeClr val="tx1"/>
                </a:solidFill>
                <a:effectLst/>
                <a:latin typeface="+mn-lt"/>
                <a:ea typeface="+mn-ea"/>
                <a:cs typeface="+mn-cs"/>
              </a:rPr>
              <a:t>Sleep Fragmentation:</a:t>
            </a:r>
            <a:r>
              <a:rPr lang="en-US" sz="1200" b="0" i="0" u="none" strike="noStrike" kern="1200" dirty="0" smtClean="0">
                <a:solidFill>
                  <a:schemeClr val="tx1"/>
                </a:solidFill>
                <a:effectLst/>
                <a:latin typeface="+mn-lt"/>
                <a:ea typeface="+mn-ea"/>
                <a:cs typeface="+mn-cs"/>
              </a:rPr>
              <a:t> Detects awakenings during the night.</a:t>
            </a:r>
          </a:p>
          <a:p>
            <a:pPr rtl="0" fontAlgn="base"/>
            <a:r>
              <a:rPr lang="en-US" sz="1200" b="1" i="0" u="none" strike="noStrike" kern="1200" dirty="0" smtClean="0">
                <a:solidFill>
                  <a:schemeClr val="tx1"/>
                </a:solidFill>
                <a:effectLst/>
                <a:latin typeface="+mn-lt"/>
                <a:ea typeface="+mn-ea"/>
                <a:cs typeface="+mn-cs"/>
              </a:rPr>
              <a:t>Resting Heart Rate (RHR) and HRV during Sleep:</a:t>
            </a:r>
            <a:r>
              <a:rPr lang="en-US" sz="1200" b="0" i="0" u="none" strike="noStrike" kern="1200" dirty="0" smtClean="0">
                <a:solidFill>
                  <a:schemeClr val="tx1"/>
                </a:solidFill>
                <a:effectLst/>
                <a:latin typeface="+mn-lt"/>
                <a:ea typeface="+mn-ea"/>
                <a:cs typeface="+mn-cs"/>
              </a:rPr>
              <a:t> Monitors RHR and HRV throughout the night.</a:t>
            </a:r>
          </a:p>
          <a:p>
            <a:pPr rtl="0" fontAlgn="base"/>
            <a:r>
              <a:rPr lang="en-US" sz="1200" b="1" i="0" u="none" strike="noStrike" kern="1200" dirty="0" smtClean="0">
                <a:solidFill>
                  <a:schemeClr val="tx1"/>
                </a:solidFill>
                <a:effectLst/>
                <a:latin typeface="+mn-lt"/>
                <a:ea typeface="+mn-ea"/>
                <a:cs typeface="+mn-cs"/>
              </a:rPr>
              <a:t>Recovery Monitoring:</a:t>
            </a:r>
            <a:r>
              <a:rPr lang="en-US" sz="1200" b="0" i="0" u="none" strike="noStrike" kern="1200" dirty="0" smtClean="0">
                <a:solidFill>
                  <a:schemeClr val="tx1"/>
                </a:solidFill>
                <a:effectLst/>
                <a:latin typeface="+mn-lt"/>
                <a:ea typeface="+mn-ea"/>
                <a:cs typeface="+mn-cs"/>
              </a:rPr>
              <a:t> Biostrap uses HRV, RHR, and sleep data to assess recovery status, providing insights into how well the body is recovering from stress and exertion.</a:t>
            </a:r>
          </a:p>
          <a:p>
            <a:pPr rtl="0" fontAlgn="base"/>
            <a:r>
              <a:rPr lang="en-US" sz="1200" b="1" i="0" u="none" strike="noStrike" kern="1200" dirty="0" smtClean="0">
                <a:solidFill>
                  <a:schemeClr val="tx1"/>
                </a:solidFill>
                <a:effectLst/>
                <a:latin typeface="+mn-lt"/>
                <a:ea typeface="+mn-ea"/>
                <a:cs typeface="+mn-cs"/>
              </a:rPr>
              <a:t>Workout Tracking:</a:t>
            </a:r>
            <a:r>
              <a:rPr lang="en-US" sz="1200" b="0" i="0" u="none" strike="noStrike" kern="1200" dirty="0" smtClean="0">
                <a:solidFill>
                  <a:schemeClr val="tx1"/>
                </a:solidFill>
                <a:effectLst/>
                <a:latin typeface="+mn-lt"/>
                <a:ea typeface="+mn-ea"/>
                <a:cs typeface="+mn-cs"/>
              </a:rPr>
              <a:t> Tracks various workout types and provides detailed performance metrics, including heart rate zones, calories burned, and workout duration.</a:t>
            </a:r>
          </a:p>
          <a:p>
            <a:pPr rtl="0" fontAlgn="base"/>
            <a:r>
              <a:rPr lang="en-US" sz="1200" b="1" i="0" u="none" strike="noStrike" kern="1200" dirty="0" smtClean="0">
                <a:solidFill>
                  <a:schemeClr val="tx1"/>
                </a:solidFill>
                <a:effectLst/>
                <a:latin typeface="+mn-lt"/>
                <a:ea typeface="+mn-ea"/>
                <a:cs typeface="+mn-cs"/>
              </a:rPr>
              <a:t>Heart Rate Variability (HRV) Analysis:</a:t>
            </a:r>
            <a:r>
              <a:rPr lang="en-US" sz="1200" b="0" i="0" u="none" strike="noStrike" kern="1200" dirty="0" smtClean="0">
                <a:solidFill>
                  <a:schemeClr val="tx1"/>
                </a:solidFill>
                <a:effectLst/>
                <a:latin typeface="+mn-lt"/>
                <a:ea typeface="+mn-ea"/>
                <a:cs typeface="+mn-cs"/>
              </a:rPr>
              <a:t> Biostrap provides in-depth HRV analysis, offering various HRV metrics that can be used to assess autonomic nervous system activity, stress levels, and recovery.</a:t>
            </a:r>
          </a:p>
          <a:p>
            <a:pPr rtl="0" fontAlgn="base"/>
            <a:r>
              <a:rPr lang="en-US" sz="1200" b="1" i="0" u="none" strike="noStrike" kern="1200" dirty="0" smtClean="0">
                <a:solidFill>
                  <a:schemeClr val="tx1"/>
                </a:solidFill>
                <a:effectLst/>
                <a:latin typeface="+mn-lt"/>
                <a:ea typeface="+mn-ea"/>
                <a:cs typeface="+mn-cs"/>
              </a:rPr>
              <a:t>Blood Oxygen (SpO2) Monitoring:</a:t>
            </a:r>
            <a:r>
              <a:rPr lang="en-US" sz="1200" b="0" i="0" u="none" strike="noStrike" kern="1200" dirty="0" smtClean="0">
                <a:solidFill>
                  <a:schemeClr val="tx1"/>
                </a:solidFill>
                <a:effectLst/>
                <a:latin typeface="+mn-lt"/>
                <a:ea typeface="+mn-ea"/>
                <a:cs typeface="+mn-cs"/>
              </a:rPr>
              <a:t> Measures blood oxygen saturation levels.</a:t>
            </a:r>
          </a:p>
          <a:p>
            <a:pPr rtl="0" fontAlgn="base"/>
            <a:r>
              <a:rPr lang="en-US" sz="1200" b="1" i="0" u="none" strike="noStrike" kern="1200" dirty="0" smtClean="0">
                <a:solidFill>
                  <a:schemeClr val="tx1"/>
                </a:solidFill>
                <a:effectLst/>
                <a:latin typeface="+mn-lt"/>
                <a:ea typeface="+mn-ea"/>
                <a:cs typeface="+mn-cs"/>
              </a:rPr>
              <a:t>Biostrap App:</a:t>
            </a:r>
            <a:r>
              <a:rPr lang="en-US" sz="1200" b="0" i="0" u="none" strike="noStrike" kern="1200" dirty="0" smtClean="0">
                <a:solidFill>
                  <a:schemeClr val="tx1"/>
                </a:solidFill>
                <a:effectLst/>
                <a:latin typeface="+mn-lt"/>
                <a:ea typeface="+mn-ea"/>
                <a:cs typeface="+mn-cs"/>
              </a:rPr>
              <a:t> The Biostrap mobile app provides a comprehensive overview of the collected data, including charts, graphs, and personalized insights.</a:t>
            </a:r>
          </a:p>
          <a:p>
            <a:pPr rtl="0" fontAlgn="base"/>
            <a:r>
              <a:rPr lang="en-US" sz="1200" b="1" i="0" u="none" strike="noStrike" kern="1200" dirty="0" smtClean="0">
                <a:solidFill>
                  <a:schemeClr val="tx1"/>
                </a:solidFill>
                <a:effectLst/>
                <a:latin typeface="+mn-lt"/>
                <a:ea typeface="+mn-ea"/>
                <a:cs typeface="+mn-cs"/>
              </a:rPr>
              <a:t>Wristband and Shoe Pod Options:</a:t>
            </a:r>
            <a:r>
              <a:rPr lang="en-US" sz="1200" b="0" i="0" u="none" strike="noStrike" kern="1200" dirty="0" smtClean="0">
                <a:solidFill>
                  <a:schemeClr val="tx1"/>
                </a:solidFill>
                <a:effectLst/>
                <a:latin typeface="+mn-lt"/>
                <a:ea typeface="+mn-ea"/>
                <a:cs typeface="+mn-cs"/>
              </a:rPr>
              <a:t> Biostrap offers both a wristband and a shoe pod option. The shoe pod is designed for more accurate activity tracking, particularly during activities like running and cycling.</a:t>
            </a:r>
          </a:p>
          <a:p>
            <a:pPr rtl="0"/>
            <a:r>
              <a:rPr lang="en-US" sz="1200" b="1" i="0" u="none" strike="noStrike" kern="1200" dirty="0" smtClean="0">
                <a:solidFill>
                  <a:schemeClr val="tx1"/>
                </a:solidFill>
                <a:effectLst/>
                <a:latin typeface="+mn-lt"/>
                <a:ea typeface="+mn-ea"/>
                <a:cs typeface="+mn-cs"/>
              </a:rPr>
              <a:t>Key Advantages: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Comprehensive Physiological Data:</a:t>
            </a:r>
            <a:r>
              <a:rPr lang="en-US" sz="1200" b="0" i="0" u="none" strike="noStrike" kern="1200" dirty="0" smtClean="0">
                <a:solidFill>
                  <a:schemeClr val="tx1"/>
                </a:solidFill>
                <a:effectLst/>
                <a:latin typeface="+mn-lt"/>
                <a:ea typeface="+mn-ea"/>
                <a:cs typeface="+mn-cs"/>
              </a:rPr>
              <a:t> Biostrap collects a wide range of physiological data, providing a more complete picture of health and fitness.</a:t>
            </a:r>
          </a:p>
          <a:p>
            <a:pPr rtl="0" fontAlgn="base"/>
            <a:r>
              <a:rPr lang="en-US" sz="1200" b="1" i="0" u="none" strike="noStrike" kern="1200" dirty="0" smtClean="0">
                <a:solidFill>
                  <a:schemeClr val="tx1"/>
                </a:solidFill>
                <a:effectLst/>
                <a:latin typeface="+mn-lt"/>
                <a:ea typeface="+mn-ea"/>
                <a:cs typeface="+mn-cs"/>
              </a:rPr>
              <a:t>Emphasis on Recovery:</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Biostrap's</a:t>
            </a:r>
            <a:r>
              <a:rPr lang="en-US" sz="1200" b="0" i="0" u="none" strike="noStrike" kern="1200" dirty="0" smtClean="0">
                <a:solidFill>
                  <a:schemeClr val="tx1"/>
                </a:solidFill>
                <a:effectLst/>
                <a:latin typeface="+mn-lt"/>
                <a:ea typeface="+mn-ea"/>
                <a:cs typeface="+mn-cs"/>
              </a:rPr>
              <a:t> focus on recovery is a key differentiator, helping users understand how their bodies respond to stress and exertion.</a:t>
            </a:r>
          </a:p>
          <a:p>
            <a:pPr rtl="0" fontAlgn="base"/>
            <a:r>
              <a:rPr lang="en-US" sz="1200" b="1" i="0" u="none" strike="noStrike" kern="1200" dirty="0" smtClean="0">
                <a:solidFill>
                  <a:schemeClr val="tx1"/>
                </a:solidFill>
                <a:effectLst/>
                <a:latin typeface="+mn-lt"/>
                <a:ea typeface="+mn-ea"/>
                <a:cs typeface="+mn-cs"/>
              </a:rPr>
              <a:t>Advanced HRV Analysis:</a:t>
            </a:r>
            <a:r>
              <a:rPr lang="en-US" sz="1200" b="0" i="0" u="none" strike="noStrike" kern="1200" dirty="0" smtClean="0">
                <a:solidFill>
                  <a:schemeClr val="tx1"/>
                </a:solidFill>
                <a:effectLst/>
                <a:latin typeface="+mn-lt"/>
                <a:ea typeface="+mn-ea"/>
                <a:cs typeface="+mn-cs"/>
              </a:rPr>
              <a:t> Provides in-depth HRV metrics for those who are interested in tracking this key indicator of autonomic nervous system activity.</a:t>
            </a:r>
          </a:p>
          <a:p>
            <a:pPr rtl="0" fontAlgn="base"/>
            <a:r>
              <a:rPr lang="en-US" sz="1200" b="1" i="0" u="none" strike="noStrike" kern="1200" dirty="0" smtClean="0">
                <a:solidFill>
                  <a:schemeClr val="tx1"/>
                </a:solidFill>
                <a:effectLst/>
                <a:latin typeface="+mn-lt"/>
                <a:ea typeface="+mn-ea"/>
                <a:cs typeface="+mn-cs"/>
              </a:rPr>
              <a:t>Shoe Pod Option for Enhanced Activity Tracking:</a:t>
            </a:r>
            <a:r>
              <a:rPr lang="en-US" sz="1200" b="0" i="0" u="none" strike="noStrike" kern="1200" dirty="0" smtClean="0">
                <a:solidFill>
                  <a:schemeClr val="tx1"/>
                </a:solidFill>
                <a:effectLst/>
                <a:latin typeface="+mn-lt"/>
                <a:ea typeface="+mn-ea"/>
                <a:cs typeface="+mn-cs"/>
              </a:rPr>
              <a:t> The shoe pod offers more accurate activity tracking for certain activities.</a:t>
            </a:r>
          </a:p>
          <a:p>
            <a:pPr rtl="0"/>
            <a:r>
              <a:rPr lang="en-US" sz="1200" b="1" i="0" u="none" strike="noStrike" kern="1200" dirty="0" smtClean="0">
                <a:solidFill>
                  <a:schemeClr val="tx1"/>
                </a:solidFill>
                <a:effectLst/>
                <a:latin typeface="+mn-lt"/>
                <a:ea typeface="+mn-ea"/>
                <a:cs typeface="+mn-cs"/>
              </a:rPr>
              <a:t>Important Considerations: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Focus on Data and Insights:</a:t>
            </a:r>
            <a:r>
              <a:rPr lang="en-US" sz="1200" b="0" i="0" u="none" strike="noStrike" kern="1200" dirty="0" smtClean="0">
                <a:solidFill>
                  <a:schemeClr val="tx1"/>
                </a:solidFill>
                <a:effectLst/>
                <a:latin typeface="+mn-lt"/>
                <a:ea typeface="+mn-ea"/>
                <a:cs typeface="+mn-cs"/>
              </a:rPr>
              <a:t> Biostrap is more focused on providing detailed data and insights than on providing a visually appealing or stylish user experience.</a:t>
            </a:r>
          </a:p>
          <a:p>
            <a:pPr rtl="0" fontAlgn="base"/>
            <a:r>
              <a:rPr lang="en-US" sz="1200" b="1" i="0" u="none" strike="noStrike" kern="1200" dirty="0" smtClean="0">
                <a:solidFill>
                  <a:schemeClr val="tx1"/>
                </a:solidFill>
                <a:effectLst/>
                <a:latin typeface="+mn-lt"/>
                <a:ea typeface="+mn-ea"/>
                <a:cs typeface="+mn-cs"/>
              </a:rPr>
              <a:t>Price Point:</a:t>
            </a:r>
            <a:r>
              <a:rPr lang="en-US" sz="1200" b="0" i="0" u="none" strike="noStrike" kern="1200" dirty="0" smtClean="0">
                <a:solidFill>
                  <a:schemeClr val="tx1"/>
                </a:solidFill>
                <a:effectLst/>
                <a:latin typeface="+mn-lt"/>
                <a:ea typeface="+mn-ea"/>
                <a:cs typeface="+mn-cs"/>
              </a:rPr>
              <a:t> Biostrap can be more expensive than some other fitness trackers.</a:t>
            </a:r>
          </a:p>
          <a:p>
            <a:pPr rtl="0" fontAlgn="base"/>
            <a:r>
              <a:rPr lang="en-US" sz="1200" b="1" i="0" u="none" strike="noStrike" kern="1200" dirty="0" smtClean="0">
                <a:solidFill>
                  <a:schemeClr val="tx1"/>
                </a:solidFill>
                <a:effectLst/>
                <a:latin typeface="+mn-lt"/>
                <a:ea typeface="+mn-ea"/>
                <a:cs typeface="+mn-cs"/>
              </a:rPr>
              <a:t>Learning Curve:</a:t>
            </a:r>
            <a:r>
              <a:rPr lang="en-US" sz="1200" b="0" i="0" u="none" strike="noStrike" kern="1200" dirty="0" smtClean="0">
                <a:solidFill>
                  <a:schemeClr val="tx1"/>
                </a:solidFill>
                <a:effectLst/>
                <a:latin typeface="+mn-lt"/>
                <a:ea typeface="+mn-ea"/>
                <a:cs typeface="+mn-cs"/>
              </a:rPr>
              <a:t> Understanding the various metrics and insights provided by Biostrap may require some learning.</a:t>
            </a:r>
          </a:p>
          <a:p>
            <a:pPr rtl="0"/>
            <a:r>
              <a:rPr lang="en-US" sz="1200" b="0" i="0" u="none" strike="noStrike" kern="1200" dirty="0" smtClean="0">
                <a:solidFill>
                  <a:schemeClr val="tx1"/>
                </a:solidFill>
                <a:effectLst/>
                <a:latin typeface="+mn-lt"/>
                <a:ea typeface="+mn-ea"/>
                <a:cs typeface="+mn-cs"/>
              </a:rPr>
              <a:t>The Biostrap EVO is a powerful wearable for those who are serious about tracking their health, fitness, and recovery. Its comprehensive data collection and advanced analytics make it a valuable tool for optimizing performance and improving overall well-being.</a:t>
            </a:r>
            <a:endParaRPr lang="en-US" b="0" dirty="0" smtClean="0">
              <a:effectLs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14</a:t>
            </a:fld>
            <a:endParaRPr lang="en-US" dirty="0"/>
          </a:p>
        </p:txBody>
      </p:sp>
    </p:spTree>
    <p:extLst>
      <p:ext uri="{BB962C8B-B14F-4D97-AF65-F5344CB8AC3E}">
        <p14:creationId xmlns:p14="http://schemas.microsoft.com/office/powerpoint/2010/main" val="3895905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Cardea SOLO™ is a single-use, disposable, wireless electrocardiogram (ECG) monitoring system.</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It's designed for short-term cardiac monitoring, typically up to 7 days, to detect and diagnose cardiac arrhythmias, including atrial fibrillation (</a:t>
            </a:r>
            <a:r>
              <a:rPr lang="en-US" sz="1200" b="0" i="0" u="none" strike="noStrike" kern="1200" dirty="0" err="1" smtClean="0">
                <a:solidFill>
                  <a:schemeClr val="tx1"/>
                </a:solidFill>
                <a:effectLst/>
                <a:latin typeface="+mn-lt"/>
                <a:ea typeface="+mn-ea"/>
                <a:cs typeface="+mn-cs"/>
              </a:rPr>
              <a:t>AFib</a:t>
            </a:r>
            <a:r>
              <a:rPr lang="en-US" sz="1200" b="0" i="0" u="none" strike="noStrike"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rPr>
              <a:t>2</a:t>
            </a:r>
            <a:r>
              <a:rPr lang="en-US" sz="1200" b="0" i="0" u="none" strike="noStrike" kern="1200" dirty="0" smtClean="0">
                <a:solidFill>
                  <a:schemeClr val="tx1"/>
                </a:solidFill>
                <a:effectLst/>
                <a:latin typeface="+mn-lt"/>
                <a:ea typeface="+mn-ea"/>
                <a:cs typeface="+mn-cs"/>
              </a:rPr>
              <a:t> Unlike traditional </a:t>
            </a:r>
            <a:r>
              <a:rPr lang="en-US" sz="1200" b="0" i="0" u="none" strike="noStrike" kern="1200" dirty="0" err="1" smtClean="0">
                <a:solidFill>
                  <a:schemeClr val="tx1"/>
                </a:solidFill>
                <a:effectLst/>
                <a:latin typeface="+mn-lt"/>
                <a:ea typeface="+mn-ea"/>
                <a:cs typeface="+mn-cs"/>
              </a:rPr>
              <a:t>Holter</a:t>
            </a:r>
            <a:r>
              <a:rPr lang="en-US" sz="1200" b="0" i="0" u="none" strike="noStrike" kern="1200" dirty="0" smtClean="0">
                <a:solidFill>
                  <a:schemeClr val="tx1"/>
                </a:solidFill>
                <a:effectLst/>
                <a:latin typeface="+mn-lt"/>
                <a:ea typeface="+mn-ea"/>
                <a:cs typeface="+mn-cs"/>
              </a:rPr>
              <a:t> monitors or event recorders, Cardea SOLO is a patch-based system that simplifies the monitoring process for both patients and clinicians.</a:t>
            </a:r>
            <a:r>
              <a:rPr lang="en-US" sz="1200" b="0" i="0" u="none" strike="noStrike" kern="1200" baseline="30000" dirty="0" smtClean="0">
                <a:solidFill>
                  <a:schemeClr val="tx1"/>
                </a:solidFill>
                <a:effectLst/>
                <a:latin typeface="+mn-lt"/>
                <a:ea typeface="+mn-ea"/>
                <a:cs typeface="+mn-cs"/>
              </a:rPr>
              <a:t>3</a:t>
            </a:r>
            <a:endParaRPr lang="en-US" b="0" dirty="0" smtClean="0">
              <a:effectLst/>
            </a:endParaRPr>
          </a:p>
          <a:p>
            <a:pPr rtl="0"/>
            <a:r>
              <a:rPr lang="en-US" sz="1200" b="1" i="0" u="none" strike="noStrike" kern="1200" dirty="0" smtClean="0">
                <a:solidFill>
                  <a:schemeClr val="tx1"/>
                </a:solidFill>
                <a:effectLst/>
                <a:latin typeface="+mn-lt"/>
                <a:ea typeface="+mn-ea"/>
                <a:cs typeface="+mn-cs"/>
              </a:rPr>
              <a:t>Salient Features: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Single-Use and Disposable:</a:t>
            </a:r>
            <a:r>
              <a:rPr lang="en-US" sz="1200" b="0" i="0" u="none" strike="noStrike" kern="1200" dirty="0" smtClean="0">
                <a:solidFill>
                  <a:schemeClr val="tx1"/>
                </a:solidFill>
                <a:effectLst/>
                <a:latin typeface="+mn-lt"/>
                <a:ea typeface="+mn-ea"/>
                <a:cs typeface="+mn-cs"/>
              </a:rPr>
              <a:t> The patch is applied to the patient's chest and worn continuously for the prescribed monitoring period.</a:t>
            </a:r>
            <a:r>
              <a:rPr lang="en-US" sz="1200" b="0" i="0" u="none" strike="noStrike" kern="1200" baseline="30000" dirty="0" smtClean="0">
                <a:solidFill>
                  <a:schemeClr val="tx1"/>
                </a:solidFill>
                <a:effectLst/>
                <a:latin typeface="+mn-lt"/>
                <a:ea typeface="+mn-ea"/>
                <a:cs typeface="+mn-cs"/>
              </a:rPr>
              <a:t>4</a:t>
            </a:r>
            <a:r>
              <a:rPr lang="en-US" sz="1200" b="0" i="0" u="none" strike="noStrike" kern="1200" dirty="0" smtClean="0">
                <a:solidFill>
                  <a:schemeClr val="tx1"/>
                </a:solidFill>
                <a:effectLst/>
                <a:latin typeface="+mn-lt"/>
                <a:ea typeface="+mn-ea"/>
                <a:cs typeface="+mn-cs"/>
              </a:rPr>
              <a:t> After use, the entire device is discarded, eliminating the need for cleaning, returning equipment, or transferring data manually. This significantly reduces the risk of cross-contamination and simplifies logistics for clinics.</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Wireless and Leadless:</a:t>
            </a:r>
            <a:r>
              <a:rPr lang="en-US" sz="1200" b="0" i="0" u="none" strike="noStrike" kern="1200" dirty="0" smtClean="0">
                <a:solidFill>
                  <a:schemeClr val="tx1"/>
                </a:solidFill>
                <a:effectLst/>
                <a:latin typeface="+mn-lt"/>
                <a:ea typeface="+mn-ea"/>
                <a:cs typeface="+mn-cs"/>
              </a:rPr>
              <a:t> Cardea SOLO is a completely wireless and leadless system.</a:t>
            </a:r>
            <a:r>
              <a:rPr lang="en-US" sz="1200" b="0" i="0" u="none" strike="noStrike" kern="1200" baseline="30000" dirty="0" smtClean="0">
                <a:solidFill>
                  <a:schemeClr val="tx1"/>
                </a:solidFill>
                <a:effectLst/>
                <a:latin typeface="+mn-lt"/>
                <a:ea typeface="+mn-ea"/>
                <a:cs typeface="+mn-cs"/>
              </a:rPr>
              <a:t>6</a:t>
            </a:r>
            <a:r>
              <a:rPr lang="en-US" sz="1200" b="0" i="0" u="none" strike="noStrike" kern="1200" dirty="0" smtClean="0">
                <a:solidFill>
                  <a:schemeClr val="tx1"/>
                </a:solidFill>
                <a:effectLst/>
                <a:latin typeface="+mn-lt"/>
                <a:ea typeface="+mn-ea"/>
                <a:cs typeface="+mn-cs"/>
              </a:rPr>
              <a:t> This improves patient comfort and allows for greater freedom of movement compared to traditional </a:t>
            </a:r>
            <a:r>
              <a:rPr lang="en-US" sz="1200" b="0" i="0" u="none" strike="noStrike" kern="1200" dirty="0" err="1" smtClean="0">
                <a:solidFill>
                  <a:schemeClr val="tx1"/>
                </a:solidFill>
                <a:effectLst/>
                <a:latin typeface="+mn-lt"/>
                <a:ea typeface="+mn-ea"/>
                <a:cs typeface="+mn-cs"/>
              </a:rPr>
              <a:t>Holter</a:t>
            </a:r>
            <a:r>
              <a:rPr lang="en-US" sz="1200" b="0" i="0" u="none" strike="noStrike" kern="1200" dirty="0" smtClean="0">
                <a:solidFill>
                  <a:schemeClr val="tx1"/>
                </a:solidFill>
                <a:effectLst/>
                <a:latin typeface="+mn-lt"/>
                <a:ea typeface="+mn-ea"/>
                <a:cs typeface="+mn-cs"/>
              </a:rPr>
              <a:t> monitors with wires and electrodes.</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Continuous ECG Recording:</a:t>
            </a:r>
            <a:r>
              <a:rPr lang="en-US" sz="1200" b="0" i="0" u="none" strike="noStrike" kern="1200" dirty="0" smtClean="0">
                <a:solidFill>
                  <a:schemeClr val="tx1"/>
                </a:solidFill>
                <a:effectLst/>
                <a:latin typeface="+mn-lt"/>
                <a:ea typeface="+mn-ea"/>
                <a:cs typeface="+mn-cs"/>
              </a:rPr>
              <a:t> The patch continuously records the patient's ECG data throughout the monitoring period.</a:t>
            </a:r>
            <a:r>
              <a:rPr lang="en-US" sz="1200" b="0" i="0" u="none" strike="noStrike" kern="1200" baseline="30000" dirty="0" smtClean="0">
                <a:solidFill>
                  <a:schemeClr val="tx1"/>
                </a:solidFill>
                <a:effectLst/>
                <a:latin typeface="+mn-lt"/>
                <a:ea typeface="+mn-ea"/>
                <a:cs typeface="+mn-cs"/>
              </a:rPr>
              <a:t>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Automated Analysis:</a:t>
            </a:r>
            <a:r>
              <a:rPr lang="en-US" sz="1200" b="0" i="0" u="none" strike="noStrike" kern="1200" dirty="0" smtClean="0">
                <a:solidFill>
                  <a:schemeClr val="tx1"/>
                </a:solidFill>
                <a:effectLst/>
                <a:latin typeface="+mn-lt"/>
                <a:ea typeface="+mn-ea"/>
                <a:cs typeface="+mn-cs"/>
              </a:rPr>
              <a:t> The system uses proprietary algorithms to automatically analyze the ECG data and identify potential arrhythmias.</a:t>
            </a:r>
            <a:r>
              <a:rPr lang="en-US" sz="1200" b="0" i="0" u="none" strike="noStrike" kern="1200" baseline="30000" dirty="0" smtClean="0">
                <a:solidFill>
                  <a:schemeClr val="tx1"/>
                </a:solidFill>
                <a:effectLst/>
                <a:latin typeface="+mn-lt"/>
                <a:ea typeface="+mn-ea"/>
                <a:cs typeface="+mn-cs"/>
              </a:rPr>
              <a:t>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Cloud-Based Platform:</a:t>
            </a:r>
            <a:r>
              <a:rPr lang="en-US" sz="1200" b="0" i="0" u="none" strike="noStrike" kern="1200" dirty="0" smtClean="0">
                <a:solidFill>
                  <a:schemeClr val="tx1"/>
                </a:solidFill>
                <a:effectLst/>
                <a:latin typeface="+mn-lt"/>
                <a:ea typeface="+mn-ea"/>
                <a:cs typeface="+mn-cs"/>
              </a:rPr>
              <a:t> The recorded ECG data is transmitted wirelessly to a secure cloud-based platform, where it can be accessed by clinicians.</a:t>
            </a:r>
          </a:p>
          <a:p>
            <a:pPr rtl="0" fontAlgn="base"/>
            <a:r>
              <a:rPr lang="en-US" sz="1200" b="1" i="0" u="none" strike="noStrike" kern="1200" dirty="0" smtClean="0">
                <a:solidFill>
                  <a:schemeClr val="tx1"/>
                </a:solidFill>
                <a:effectLst/>
                <a:latin typeface="+mn-lt"/>
                <a:ea typeface="+mn-ea"/>
                <a:cs typeface="+mn-cs"/>
              </a:rPr>
              <a:t>Clinician Review and Reporting:</a:t>
            </a:r>
            <a:r>
              <a:rPr lang="en-US" sz="1200" b="0" i="0" u="none" strike="noStrike" kern="1200" dirty="0" smtClean="0">
                <a:solidFill>
                  <a:schemeClr val="tx1"/>
                </a:solidFill>
                <a:effectLst/>
                <a:latin typeface="+mn-lt"/>
                <a:ea typeface="+mn-ea"/>
                <a:cs typeface="+mn-cs"/>
              </a:rPr>
              <a:t> Clinicians can review the ECG data, confirm or reject automated findings, and generate reports for diagnosis and treatment planning.</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Simplified Application and Removal:</a:t>
            </a:r>
            <a:r>
              <a:rPr lang="en-US" sz="1200" b="0" i="0" u="none" strike="noStrike" kern="1200" dirty="0" smtClean="0">
                <a:solidFill>
                  <a:schemeClr val="tx1"/>
                </a:solidFill>
                <a:effectLst/>
                <a:latin typeface="+mn-lt"/>
                <a:ea typeface="+mn-ea"/>
                <a:cs typeface="+mn-cs"/>
              </a:rPr>
              <a:t> The patch is designed for easy application and removal, minimizing the need for specialized training or assistance.</a:t>
            </a:r>
            <a:r>
              <a:rPr lang="en-US" sz="1200" b="0" i="0" u="none" strike="noStrike" kern="1200" baseline="30000" dirty="0" smtClean="0">
                <a:solidFill>
                  <a:schemeClr val="tx1"/>
                </a:solidFill>
                <a:effectLst/>
                <a:latin typeface="+mn-lt"/>
                <a:ea typeface="+mn-ea"/>
                <a:cs typeface="+mn-cs"/>
              </a:rPr>
              <a:t>11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Water-Resistant:</a:t>
            </a:r>
            <a:r>
              <a:rPr lang="en-US" sz="1200" b="0" i="0" u="none" strike="noStrike" kern="1200" dirty="0" smtClean="0">
                <a:solidFill>
                  <a:schemeClr val="tx1"/>
                </a:solidFill>
                <a:effectLst/>
                <a:latin typeface="+mn-lt"/>
                <a:ea typeface="+mn-ea"/>
                <a:cs typeface="+mn-cs"/>
              </a:rPr>
              <a:t> The patch is designed to be water-resistant, allowing patients to continue their normal daily activities, including showering.</a:t>
            </a:r>
            <a:r>
              <a:rPr lang="en-US" sz="1200" b="0" i="0" u="none" strike="noStrike" kern="1200" baseline="30000" dirty="0" smtClean="0">
                <a:solidFill>
                  <a:schemeClr val="tx1"/>
                </a:solidFill>
                <a:effectLst/>
                <a:latin typeface="+mn-lt"/>
                <a:ea typeface="+mn-ea"/>
                <a:cs typeface="+mn-cs"/>
              </a:rPr>
              <a:t>12</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Advantages: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Improved Patient Compliance:</a:t>
            </a:r>
            <a:r>
              <a:rPr lang="en-US" sz="1200" b="0" i="0" u="none" strike="noStrike" kern="1200" dirty="0" smtClean="0">
                <a:solidFill>
                  <a:schemeClr val="tx1"/>
                </a:solidFill>
                <a:effectLst/>
                <a:latin typeface="+mn-lt"/>
                <a:ea typeface="+mn-ea"/>
                <a:cs typeface="+mn-cs"/>
              </a:rPr>
              <a:t> The comfortable and leadless design improves patient compliance with monitoring protocols.</a:t>
            </a:r>
            <a:r>
              <a:rPr lang="en-US" sz="1200" b="0" i="0" u="none" strike="noStrike" kern="1200" baseline="30000" dirty="0" smtClean="0">
                <a:solidFill>
                  <a:schemeClr val="tx1"/>
                </a:solidFill>
                <a:effectLst/>
                <a:latin typeface="+mn-lt"/>
                <a:ea typeface="+mn-ea"/>
                <a:cs typeface="+mn-cs"/>
              </a:rPr>
              <a:t>13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Simplified Workflow for Clinicians:</a:t>
            </a:r>
            <a:r>
              <a:rPr lang="en-US" sz="1200" b="0" i="0" u="none" strike="noStrike" kern="1200" dirty="0" smtClean="0">
                <a:solidFill>
                  <a:schemeClr val="tx1"/>
                </a:solidFill>
                <a:effectLst/>
                <a:latin typeface="+mn-lt"/>
                <a:ea typeface="+mn-ea"/>
                <a:cs typeface="+mn-cs"/>
              </a:rPr>
              <a:t> The disposable nature and automated analysis simplify the monitoring process for clinicians, reducing administrative burden and improving efficiency.</a:t>
            </a:r>
            <a:r>
              <a:rPr lang="en-US" sz="1200" b="0" i="0" u="none" strike="noStrike" kern="1200" baseline="30000" dirty="0" smtClean="0">
                <a:solidFill>
                  <a:schemeClr val="tx1"/>
                </a:solidFill>
                <a:effectLst/>
                <a:latin typeface="+mn-lt"/>
                <a:ea typeface="+mn-ea"/>
                <a:cs typeface="+mn-cs"/>
              </a:rPr>
              <a:t>14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Enhanced Diagnostic Yield:</a:t>
            </a:r>
            <a:r>
              <a:rPr lang="en-US" sz="1200" b="0" i="0" u="none" strike="noStrike" kern="1200" dirty="0" smtClean="0">
                <a:solidFill>
                  <a:schemeClr val="tx1"/>
                </a:solidFill>
                <a:effectLst/>
                <a:latin typeface="+mn-lt"/>
                <a:ea typeface="+mn-ea"/>
                <a:cs typeface="+mn-cs"/>
              </a:rPr>
              <a:t> Continuous monitoring can improve the detection rate of intermittent arrhythmias compared to shorter ECG recordings.</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Reduced Risk of Infection:</a:t>
            </a:r>
            <a:r>
              <a:rPr lang="en-US" sz="1200" b="0" i="0" u="none" strike="noStrike" kern="1200" dirty="0" smtClean="0">
                <a:solidFill>
                  <a:schemeClr val="tx1"/>
                </a:solidFill>
                <a:effectLst/>
                <a:latin typeface="+mn-lt"/>
                <a:ea typeface="+mn-ea"/>
                <a:cs typeface="+mn-cs"/>
              </a:rPr>
              <a:t> The single-use design minimizes the risk of cross-contamination.</a:t>
            </a:r>
            <a:r>
              <a:rPr lang="en-US" sz="1200" b="0" i="0" u="none" strike="noStrike" kern="1200" baseline="30000" dirty="0" smtClean="0">
                <a:solidFill>
                  <a:schemeClr val="tx1"/>
                </a:solidFill>
                <a:effectLst/>
                <a:latin typeface="+mn-lt"/>
                <a:ea typeface="+mn-ea"/>
                <a:cs typeface="+mn-cs"/>
              </a:rPr>
              <a:t>16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Remote Monitoring Capabilities:</a:t>
            </a:r>
            <a:r>
              <a:rPr lang="en-US" sz="1200" b="0" i="0" u="none" strike="noStrike" kern="1200" dirty="0" smtClean="0">
                <a:solidFill>
                  <a:schemeClr val="tx1"/>
                </a:solidFill>
                <a:effectLst/>
                <a:latin typeface="+mn-lt"/>
                <a:ea typeface="+mn-ea"/>
                <a:cs typeface="+mn-cs"/>
              </a:rPr>
              <a:t> The cloud-based platform allows for remote access to ECG data, enabling clinicians to monitor patients from anywhere.</a:t>
            </a:r>
          </a:p>
          <a:p>
            <a:pPr rtl="0"/>
            <a:r>
              <a:rPr lang="en-US" sz="1200" b="1" i="0" u="none" strike="noStrike" kern="1200" dirty="0" smtClean="0">
                <a:solidFill>
                  <a:schemeClr val="tx1"/>
                </a:solidFill>
                <a:effectLst/>
                <a:latin typeface="+mn-lt"/>
                <a:ea typeface="+mn-ea"/>
                <a:cs typeface="+mn-cs"/>
              </a:rPr>
              <a:t>Key Use Cases: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Detection and Diagnosis of Cardiac Arrhythmias:</a:t>
            </a:r>
            <a:r>
              <a:rPr lang="en-US" sz="1200" b="0" i="0" u="none" strike="noStrike" kern="1200" dirty="0" smtClean="0">
                <a:solidFill>
                  <a:schemeClr val="tx1"/>
                </a:solidFill>
                <a:effectLst/>
                <a:latin typeface="+mn-lt"/>
                <a:ea typeface="+mn-ea"/>
                <a:cs typeface="+mn-cs"/>
              </a:rPr>
              <a:t> Particularly useful for detecting paroxysmal (intermittent) </a:t>
            </a:r>
            <a:r>
              <a:rPr lang="en-US" sz="1200" b="0" i="0" u="none" strike="noStrike" kern="1200" dirty="0" err="1" smtClean="0">
                <a:solidFill>
                  <a:schemeClr val="tx1"/>
                </a:solidFill>
                <a:effectLst/>
                <a:latin typeface="+mn-lt"/>
                <a:ea typeface="+mn-ea"/>
                <a:cs typeface="+mn-cs"/>
              </a:rPr>
              <a:t>AFib</a:t>
            </a:r>
            <a:r>
              <a:rPr lang="en-US" sz="1200" b="0" i="0" u="none" strike="noStrike" kern="1200" dirty="0" smtClean="0">
                <a:solidFill>
                  <a:schemeClr val="tx1"/>
                </a:solidFill>
                <a:effectLst/>
                <a:latin typeface="+mn-lt"/>
                <a:ea typeface="+mn-ea"/>
                <a:cs typeface="+mn-cs"/>
              </a:rPr>
              <a:t> and other arrhythmias.</a:t>
            </a:r>
          </a:p>
          <a:p>
            <a:pPr rtl="0" fontAlgn="base"/>
            <a:r>
              <a:rPr lang="en-US" sz="1200" b="1" i="0" u="none" strike="noStrike" kern="1200" dirty="0" smtClean="0">
                <a:solidFill>
                  <a:schemeClr val="tx1"/>
                </a:solidFill>
                <a:effectLst/>
                <a:latin typeface="+mn-lt"/>
                <a:ea typeface="+mn-ea"/>
                <a:cs typeface="+mn-cs"/>
              </a:rPr>
              <a:t>Post-Operative Monitoring:</a:t>
            </a:r>
            <a:r>
              <a:rPr lang="en-US" sz="1200" b="0" i="0" u="none" strike="noStrike" kern="1200" dirty="0" smtClean="0">
                <a:solidFill>
                  <a:schemeClr val="tx1"/>
                </a:solidFill>
                <a:effectLst/>
                <a:latin typeface="+mn-lt"/>
                <a:ea typeface="+mn-ea"/>
                <a:cs typeface="+mn-cs"/>
              </a:rPr>
              <a:t> Monitoring patients after cardiac procedures.</a:t>
            </a:r>
          </a:p>
          <a:p>
            <a:pPr rtl="0" fontAlgn="base"/>
            <a:r>
              <a:rPr lang="en-US" sz="1200" b="1" i="0" u="none" strike="noStrike" kern="1200" dirty="0" smtClean="0">
                <a:solidFill>
                  <a:schemeClr val="tx1"/>
                </a:solidFill>
                <a:effectLst/>
                <a:latin typeface="+mn-lt"/>
                <a:ea typeface="+mn-ea"/>
                <a:cs typeface="+mn-cs"/>
              </a:rPr>
              <a:t>Pre-Operative Assessment:</a:t>
            </a:r>
            <a:r>
              <a:rPr lang="en-US" sz="1200" b="0" i="0" u="none" strike="noStrike" kern="1200" dirty="0" smtClean="0">
                <a:solidFill>
                  <a:schemeClr val="tx1"/>
                </a:solidFill>
                <a:effectLst/>
                <a:latin typeface="+mn-lt"/>
                <a:ea typeface="+mn-ea"/>
                <a:cs typeface="+mn-cs"/>
              </a:rPr>
              <a:t> Assessing patients' cardiac risk before surgery.</a:t>
            </a:r>
          </a:p>
          <a:p>
            <a:pPr rtl="0" fontAlgn="base"/>
            <a:r>
              <a:rPr lang="en-US" sz="1200" b="1" i="0" u="none" strike="noStrike" kern="1200" dirty="0" smtClean="0">
                <a:solidFill>
                  <a:schemeClr val="tx1"/>
                </a:solidFill>
                <a:effectLst/>
                <a:latin typeface="+mn-lt"/>
                <a:ea typeface="+mn-ea"/>
                <a:cs typeface="+mn-cs"/>
              </a:rPr>
              <a:t>Evaluation of Syncope (Fainting):</a:t>
            </a:r>
            <a:r>
              <a:rPr lang="en-US" sz="1200" b="0" i="0" u="none" strike="noStrike" kern="1200" dirty="0" smtClean="0">
                <a:solidFill>
                  <a:schemeClr val="tx1"/>
                </a:solidFill>
                <a:effectLst/>
                <a:latin typeface="+mn-lt"/>
                <a:ea typeface="+mn-ea"/>
                <a:cs typeface="+mn-cs"/>
              </a:rPr>
              <a:t> Investigating the cause of unexplained fainting episodes.</a:t>
            </a:r>
          </a:p>
          <a:p>
            <a:pPr rtl="0"/>
            <a:r>
              <a:rPr lang="en-US" sz="1200" b="1" i="0" u="none" strike="noStrike" kern="1200" dirty="0" smtClean="0">
                <a:solidFill>
                  <a:schemeClr val="tx1"/>
                </a:solidFill>
                <a:effectLst/>
                <a:latin typeface="+mn-lt"/>
                <a:ea typeface="+mn-ea"/>
                <a:cs typeface="+mn-cs"/>
              </a:rPr>
              <a:t>Important Considerations: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Prescription Required:</a:t>
            </a:r>
            <a:r>
              <a:rPr lang="en-US" sz="1200" b="0" i="0" u="none" strike="noStrike" kern="1200" dirty="0" smtClean="0">
                <a:solidFill>
                  <a:schemeClr val="tx1"/>
                </a:solidFill>
                <a:effectLst/>
                <a:latin typeface="+mn-lt"/>
                <a:ea typeface="+mn-ea"/>
                <a:cs typeface="+mn-cs"/>
              </a:rPr>
              <a:t> Cardea SOLO is a medical device and requires a prescription from a healthcare provider.</a:t>
            </a:r>
          </a:p>
          <a:p>
            <a:pPr rtl="0" fontAlgn="base"/>
            <a:r>
              <a:rPr lang="en-US" sz="1200" b="1" i="0" u="none" strike="noStrike" kern="1200" dirty="0" smtClean="0">
                <a:solidFill>
                  <a:schemeClr val="tx1"/>
                </a:solidFill>
                <a:effectLst/>
                <a:latin typeface="+mn-lt"/>
                <a:ea typeface="+mn-ea"/>
                <a:cs typeface="+mn-cs"/>
              </a:rPr>
              <a:t>Short-Term Monitoring:</a:t>
            </a:r>
            <a:r>
              <a:rPr lang="en-US" sz="1200" b="0" i="0" u="none" strike="noStrike" kern="1200" dirty="0" smtClean="0">
                <a:solidFill>
                  <a:schemeClr val="tx1"/>
                </a:solidFill>
                <a:effectLst/>
                <a:latin typeface="+mn-lt"/>
                <a:ea typeface="+mn-ea"/>
                <a:cs typeface="+mn-cs"/>
              </a:rPr>
              <a:t> It's designed for short-term monitoring (up to 7 days), not for continuous long-term monitoring.</a:t>
            </a:r>
          </a:p>
          <a:p>
            <a:pPr rtl="0" fontAlgn="base"/>
            <a:r>
              <a:rPr lang="en-US" sz="1200" b="1" i="0" u="none" strike="noStrike" kern="1200" dirty="0" smtClean="0">
                <a:solidFill>
                  <a:schemeClr val="tx1"/>
                </a:solidFill>
                <a:effectLst/>
                <a:latin typeface="+mn-lt"/>
                <a:ea typeface="+mn-ea"/>
                <a:cs typeface="+mn-cs"/>
              </a:rPr>
              <a:t>Cost:</a:t>
            </a:r>
            <a:r>
              <a:rPr lang="en-US" sz="1200" b="0" i="0" u="none" strike="noStrike" kern="1200" dirty="0" smtClean="0">
                <a:solidFill>
                  <a:schemeClr val="tx1"/>
                </a:solidFill>
                <a:effectLst/>
                <a:latin typeface="+mn-lt"/>
                <a:ea typeface="+mn-ea"/>
                <a:cs typeface="+mn-cs"/>
              </a:rPr>
              <a:t> While offering advantages in terms of convenience and workflow, the cost per test might be a consideration compared to traditional </a:t>
            </a:r>
            <a:r>
              <a:rPr lang="en-US" sz="1200" b="0" i="0" u="none" strike="noStrike" kern="1200" dirty="0" err="1" smtClean="0">
                <a:solidFill>
                  <a:schemeClr val="tx1"/>
                </a:solidFill>
                <a:effectLst/>
                <a:latin typeface="+mn-lt"/>
                <a:ea typeface="+mn-ea"/>
                <a:cs typeface="+mn-cs"/>
              </a:rPr>
              <a:t>Holter</a:t>
            </a:r>
            <a:r>
              <a:rPr lang="en-US" sz="1200" b="0" i="0" u="none" strike="noStrike" kern="1200" dirty="0" smtClean="0">
                <a:solidFill>
                  <a:schemeClr val="tx1"/>
                </a:solidFill>
                <a:effectLst/>
                <a:latin typeface="+mn-lt"/>
                <a:ea typeface="+mn-ea"/>
                <a:cs typeface="+mn-cs"/>
              </a:rPr>
              <a:t> monitoring.</a:t>
            </a:r>
          </a:p>
          <a:p>
            <a:pPr rtl="0"/>
            <a:r>
              <a:rPr lang="en-US" sz="1200" b="0" i="0" u="none" strike="noStrike" kern="1200" dirty="0" smtClean="0">
                <a:solidFill>
                  <a:schemeClr val="tx1"/>
                </a:solidFill>
                <a:effectLst/>
                <a:latin typeface="+mn-lt"/>
                <a:ea typeface="+mn-ea"/>
                <a:cs typeface="+mn-cs"/>
              </a:rPr>
              <a:t>Cardea SOLO offers a significant advancement in short-term cardiac monitoring by simplifying the process for both patients and clinicians.</a:t>
            </a:r>
            <a:r>
              <a:rPr lang="en-US" sz="1200" b="0" i="0" u="none" strike="noStrike" kern="1200" baseline="30000" dirty="0" smtClean="0">
                <a:solidFill>
                  <a:schemeClr val="tx1"/>
                </a:solidFill>
                <a:effectLst/>
                <a:latin typeface="+mn-lt"/>
                <a:ea typeface="+mn-ea"/>
                <a:cs typeface="+mn-cs"/>
              </a:rPr>
              <a:t>17</a:t>
            </a:r>
            <a:r>
              <a:rPr lang="en-US" sz="1200" b="0" i="0" u="none" strike="noStrike" kern="1200" dirty="0" smtClean="0">
                <a:solidFill>
                  <a:schemeClr val="tx1"/>
                </a:solidFill>
                <a:effectLst/>
                <a:latin typeface="+mn-lt"/>
                <a:ea typeface="+mn-ea"/>
                <a:cs typeface="+mn-cs"/>
              </a:rPr>
              <a:t> Its disposable, wireless, and automated features make it a valuable tool for detecting and diagnosing cardiac arrhythmias.</a:t>
            </a:r>
            <a:endParaRPr lang="en-US" b="0" dirty="0" smtClean="0">
              <a:effectLs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15</a:t>
            </a:fld>
            <a:endParaRPr lang="en-US" dirty="0"/>
          </a:p>
        </p:txBody>
      </p:sp>
    </p:spTree>
    <p:extLst>
      <p:ext uri="{BB962C8B-B14F-4D97-AF65-F5344CB8AC3E}">
        <p14:creationId xmlns:p14="http://schemas.microsoft.com/office/powerpoint/2010/main" val="2975139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Current Health (now part of Best Buy Health) is a remote patient monitoring (RPM) platform that combines wearable sensors, software, and services to enable continuous monitoring of patients outside of traditional healthcare settings.</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It's designed to facilitate proactive care, improve patient outcomes, and reduce healthcare costs. Unlike single-purpose wearable devices, Current Health provides a more comprehensive platform approach.</a:t>
            </a:r>
            <a:endParaRPr lang="en-US" b="0" dirty="0" smtClean="0">
              <a:effectLst/>
            </a:endParaRPr>
          </a:p>
          <a:p>
            <a:pPr rtl="0"/>
            <a:r>
              <a:rPr lang="en-US" sz="1200" b="1" i="0" u="none" strike="noStrike" kern="1200" dirty="0" smtClean="0">
                <a:solidFill>
                  <a:schemeClr val="tx1"/>
                </a:solidFill>
                <a:effectLst/>
                <a:latin typeface="+mn-lt"/>
                <a:ea typeface="+mn-ea"/>
                <a:cs typeface="+mn-cs"/>
              </a:rPr>
              <a:t>Salient Features: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Wearable Sensors:</a:t>
            </a:r>
            <a:r>
              <a:rPr lang="en-US" sz="1200" b="0" i="0" u="none" strike="noStrike" kern="1200" dirty="0" smtClean="0">
                <a:solidFill>
                  <a:schemeClr val="tx1"/>
                </a:solidFill>
                <a:effectLst/>
                <a:latin typeface="+mn-lt"/>
                <a:ea typeface="+mn-ea"/>
                <a:cs typeface="+mn-cs"/>
              </a:rPr>
              <a:t> Current Health uses a combination of FDA-cleared wearable sensors, including:</a:t>
            </a:r>
          </a:p>
          <a:p>
            <a:pPr rtl="0" fontAlgn="base"/>
            <a:r>
              <a:rPr lang="en-US" sz="1200" b="1" i="0" u="none" strike="noStrike" kern="1200" dirty="0" smtClean="0">
                <a:solidFill>
                  <a:schemeClr val="tx1"/>
                </a:solidFill>
                <a:effectLst/>
                <a:latin typeface="+mn-lt"/>
                <a:ea typeface="+mn-ea"/>
                <a:cs typeface="+mn-cs"/>
              </a:rPr>
              <a:t>Wrist-worn sensor:</a:t>
            </a:r>
            <a:r>
              <a:rPr lang="en-US" sz="1200" b="0" i="0" u="none" strike="noStrike" kern="1200" dirty="0" smtClean="0">
                <a:solidFill>
                  <a:schemeClr val="tx1"/>
                </a:solidFill>
                <a:effectLst/>
                <a:latin typeface="+mn-lt"/>
                <a:ea typeface="+mn-ea"/>
                <a:cs typeface="+mn-cs"/>
              </a:rPr>
              <a:t> Measures vital signs like heart rate, respiratory rate, oxygen saturation (SpO2), activity, and sleep.</a:t>
            </a:r>
          </a:p>
          <a:p>
            <a:pPr rtl="0" fontAlgn="base"/>
            <a:r>
              <a:rPr lang="en-US" sz="1200" b="1" i="0" u="none" strike="noStrike" kern="1200" dirty="0" smtClean="0">
                <a:solidFill>
                  <a:schemeClr val="tx1"/>
                </a:solidFill>
                <a:effectLst/>
                <a:latin typeface="+mn-lt"/>
                <a:ea typeface="+mn-ea"/>
                <a:cs typeface="+mn-cs"/>
              </a:rPr>
              <a:t>Optional wireless blood pressure cuff:</a:t>
            </a:r>
            <a:r>
              <a:rPr lang="en-US" sz="1200" b="0" i="0" u="none" strike="noStrike" kern="1200" dirty="0" smtClean="0">
                <a:solidFill>
                  <a:schemeClr val="tx1"/>
                </a:solidFill>
                <a:effectLst/>
                <a:latin typeface="+mn-lt"/>
                <a:ea typeface="+mn-ea"/>
                <a:cs typeface="+mn-cs"/>
              </a:rPr>
              <a:t> For regular blood pressure measurements.</a:t>
            </a:r>
          </a:p>
          <a:p>
            <a:pPr rtl="0" fontAlgn="base"/>
            <a:r>
              <a:rPr lang="en-US" sz="1200" b="1" i="0" u="none" strike="noStrike" kern="1200" dirty="0" smtClean="0">
                <a:solidFill>
                  <a:schemeClr val="tx1"/>
                </a:solidFill>
                <a:effectLst/>
                <a:latin typeface="+mn-lt"/>
                <a:ea typeface="+mn-ea"/>
                <a:cs typeface="+mn-cs"/>
              </a:rPr>
              <a:t>Optional weight scale:</a:t>
            </a:r>
            <a:r>
              <a:rPr lang="en-US" sz="1200" b="0" i="0" u="none" strike="noStrike" kern="1200" dirty="0" smtClean="0">
                <a:solidFill>
                  <a:schemeClr val="tx1"/>
                </a:solidFill>
                <a:effectLst/>
                <a:latin typeface="+mn-lt"/>
                <a:ea typeface="+mn-ea"/>
                <a:cs typeface="+mn-cs"/>
              </a:rPr>
              <a:t> For tracking weight.</a:t>
            </a:r>
          </a:p>
          <a:p>
            <a:pPr rtl="0" fontAlgn="base"/>
            <a:r>
              <a:rPr lang="en-US" sz="1200" b="1" i="0" u="none" strike="noStrike" kern="1200" dirty="0" smtClean="0">
                <a:solidFill>
                  <a:schemeClr val="tx1"/>
                </a:solidFill>
                <a:effectLst/>
                <a:latin typeface="+mn-lt"/>
                <a:ea typeface="+mn-ea"/>
                <a:cs typeface="+mn-cs"/>
              </a:rPr>
              <a:t>Continuous Physiological Data Collection:</a:t>
            </a:r>
            <a:r>
              <a:rPr lang="en-US" sz="1200" b="0" i="0" u="none" strike="noStrike" kern="1200" dirty="0" smtClean="0">
                <a:solidFill>
                  <a:schemeClr val="tx1"/>
                </a:solidFill>
                <a:effectLst/>
                <a:latin typeface="+mn-lt"/>
                <a:ea typeface="+mn-ea"/>
                <a:cs typeface="+mn-cs"/>
              </a:rPr>
              <a:t> The sensors continuously collect physiological data, providing a real-time view of the patient's condition.</a:t>
            </a:r>
          </a:p>
          <a:p>
            <a:pPr rtl="0" fontAlgn="base"/>
            <a:r>
              <a:rPr lang="en-US" sz="1200" b="1" i="0" u="none" strike="noStrike" kern="1200" dirty="0" smtClean="0">
                <a:solidFill>
                  <a:schemeClr val="tx1"/>
                </a:solidFill>
                <a:effectLst/>
                <a:latin typeface="+mn-lt"/>
                <a:ea typeface="+mn-ea"/>
                <a:cs typeface="+mn-cs"/>
              </a:rPr>
              <a:t>Data Aggregation and Integration:</a:t>
            </a:r>
            <a:r>
              <a:rPr lang="en-US" sz="1200" b="0" i="0" u="none" strike="noStrike" kern="1200" dirty="0" smtClean="0">
                <a:solidFill>
                  <a:schemeClr val="tx1"/>
                </a:solidFill>
                <a:effectLst/>
                <a:latin typeface="+mn-lt"/>
                <a:ea typeface="+mn-ea"/>
                <a:cs typeface="+mn-cs"/>
              </a:rPr>
              <a:t> The platform aggregates data from the wearable sensors and can integrate with other data sources, such as electronic health records (EHRs).</a:t>
            </a:r>
            <a:r>
              <a:rPr lang="en-US" sz="1200" b="0" i="0" u="none" strike="noStrike" kern="1200" baseline="30000" dirty="0" smtClean="0">
                <a:solidFill>
                  <a:schemeClr val="tx1"/>
                </a:solidFill>
                <a:effectLst/>
                <a:latin typeface="+mn-lt"/>
                <a:ea typeface="+mn-ea"/>
                <a:cs typeface="+mn-cs"/>
              </a:rPr>
              <a:t>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AI-Powered Analytics and Risk Prediction:</a:t>
            </a:r>
            <a:r>
              <a:rPr lang="en-US" sz="1200" b="0" i="0" u="none" strike="noStrike" kern="1200" dirty="0" smtClean="0">
                <a:solidFill>
                  <a:schemeClr val="tx1"/>
                </a:solidFill>
                <a:effectLst/>
                <a:latin typeface="+mn-lt"/>
                <a:ea typeface="+mn-ea"/>
                <a:cs typeface="+mn-cs"/>
              </a:rPr>
              <a:t> Current Health uses AI algorithms to analyze the collected data and identify patterns or trends that may indicate a deterioration in the patient's condition. This allows for proactive intervention by healthcare providers.</a:t>
            </a:r>
          </a:p>
          <a:p>
            <a:pPr rtl="0" fontAlgn="base"/>
            <a:r>
              <a:rPr lang="en-US" sz="1200" b="1" i="0" u="none" strike="noStrike" kern="1200" dirty="0" smtClean="0">
                <a:solidFill>
                  <a:schemeClr val="tx1"/>
                </a:solidFill>
                <a:effectLst/>
                <a:latin typeface="+mn-lt"/>
                <a:ea typeface="+mn-ea"/>
                <a:cs typeface="+mn-cs"/>
              </a:rPr>
              <a:t>Remote Monitoring by Healthcare Providers:</a:t>
            </a:r>
            <a:r>
              <a:rPr lang="en-US" sz="1200" b="0" i="0" u="none" strike="noStrike" kern="1200" dirty="0" smtClean="0">
                <a:solidFill>
                  <a:schemeClr val="tx1"/>
                </a:solidFill>
                <a:effectLst/>
                <a:latin typeface="+mn-lt"/>
                <a:ea typeface="+mn-ea"/>
                <a:cs typeface="+mn-cs"/>
              </a:rPr>
              <a:t> Healthcare providers can access the patient's data through a secure web-based portal or mobile app. They can view trends, receive alerts for concerning changes, and communicate with patients remotely.</a:t>
            </a:r>
          </a:p>
          <a:p>
            <a:pPr rtl="0" fontAlgn="base"/>
            <a:r>
              <a:rPr lang="en-US" sz="1200" b="1" i="0" u="none" strike="noStrike" kern="1200" dirty="0" smtClean="0">
                <a:solidFill>
                  <a:schemeClr val="tx1"/>
                </a:solidFill>
                <a:effectLst/>
                <a:latin typeface="+mn-lt"/>
                <a:ea typeface="+mn-ea"/>
                <a:cs typeface="+mn-cs"/>
              </a:rPr>
              <a:t>Two-Way Communication:</a:t>
            </a:r>
            <a:r>
              <a:rPr lang="en-US" sz="1200" b="0" i="0" u="none" strike="noStrike" kern="1200" dirty="0" smtClean="0">
                <a:solidFill>
                  <a:schemeClr val="tx1"/>
                </a:solidFill>
                <a:effectLst/>
                <a:latin typeface="+mn-lt"/>
                <a:ea typeface="+mn-ea"/>
                <a:cs typeface="+mn-cs"/>
              </a:rPr>
              <a:t> The platform facilitates two-way communication between patients and healthcare providers through secure messaging, video calls, and other communication tools.</a:t>
            </a:r>
            <a:r>
              <a:rPr lang="en-US" sz="1200" b="0" i="0" u="none" strike="noStrike" kern="1200" baseline="30000" dirty="0" smtClean="0">
                <a:solidFill>
                  <a:schemeClr val="tx1"/>
                </a:solidFill>
                <a:effectLst/>
                <a:latin typeface="+mn-lt"/>
                <a:ea typeface="+mn-ea"/>
                <a:cs typeface="+mn-cs"/>
              </a:rPr>
              <a:t>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Care Management Workflows:</a:t>
            </a:r>
            <a:r>
              <a:rPr lang="en-US" sz="1200" b="0" i="0" u="none" strike="noStrike" kern="1200" dirty="0" smtClean="0">
                <a:solidFill>
                  <a:schemeClr val="tx1"/>
                </a:solidFill>
                <a:effectLst/>
                <a:latin typeface="+mn-lt"/>
                <a:ea typeface="+mn-ea"/>
                <a:cs typeface="+mn-cs"/>
              </a:rPr>
              <a:t> Current Health provides care management workflows that help healthcare providers manage their remote patient monitoring programs efficiently.</a:t>
            </a:r>
          </a:p>
          <a:p>
            <a:pPr rtl="0" fontAlgn="base"/>
            <a:r>
              <a:rPr lang="en-US" sz="1200" b="1" i="0" u="none" strike="noStrike" kern="1200" dirty="0" smtClean="0">
                <a:solidFill>
                  <a:schemeClr val="tx1"/>
                </a:solidFill>
                <a:effectLst/>
                <a:latin typeface="+mn-lt"/>
                <a:ea typeface="+mn-ea"/>
                <a:cs typeface="+mn-cs"/>
              </a:rPr>
              <a:t>Integration with Existing Healthcare Systems:</a:t>
            </a:r>
            <a:r>
              <a:rPr lang="en-US" sz="1200" b="0" i="0" u="none" strike="noStrike" kern="1200" dirty="0" smtClean="0">
                <a:solidFill>
                  <a:schemeClr val="tx1"/>
                </a:solidFill>
                <a:effectLst/>
                <a:latin typeface="+mn-lt"/>
                <a:ea typeface="+mn-ea"/>
                <a:cs typeface="+mn-cs"/>
              </a:rPr>
              <a:t> The platform is designed to integrate with existing EHRs and other healthcare systems to streamline data sharing and workflows.</a:t>
            </a:r>
          </a:p>
          <a:p>
            <a:pPr rtl="0" fontAlgn="base"/>
            <a:r>
              <a:rPr lang="en-US" sz="1200" b="1" i="0" u="none" strike="noStrike" kern="1200" dirty="0" smtClean="0">
                <a:solidFill>
                  <a:schemeClr val="tx1"/>
                </a:solidFill>
                <a:effectLst/>
                <a:latin typeface="+mn-lt"/>
                <a:ea typeface="+mn-ea"/>
                <a:cs typeface="+mn-cs"/>
              </a:rPr>
              <a:t>Scalable Platform:</a:t>
            </a:r>
            <a:r>
              <a:rPr lang="en-US" sz="1200" b="0" i="0" u="none" strike="noStrike" kern="1200" dirty="0" smtClean="0">
                <a:solidFill>
                  <a:schemeClr val="tx1"/>
                </a:solidFill>
                <a:effectLst/>
                <a:latin typeface="+mn-lt"/>
                <a:ea typeface="+mn-ea"/>
                <a:cs typeface="+mn-cs"/>
              </a:rPr>
              <a:t> Current Health is designed to be scalable, allowing healthcare organizations to monitor large populations of patients remotely.</a:t>
            </a:r>
          </a:p>
          <a:p>
            <a:pPr rtl="0"/>
            <a:r>
              <a:rPr lang="en-US" sz="1200" b="1" i="0" u="none" strike="noStrike" kern="1200" dirty="0" smtClean="0">
                <a:solidFill>
                  <a:schemeClr val="tx1"/>
                </a:solidFill>
                <a:effectLst/>
                <a:latin typeface="+mn-lt"/>
                <a:ea typeface="+mn-ea"/>
                <a:cs typeface="+mn-cs"/>
              </a:rPr>
              <a:t>Key Advantages: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Proactive Care:</a:t>
            </a:r>
            <a:r>
              <a:rPr lang="en-US" sz="1200" b="0" i="0" u="none" strike="noStrike" kern="1200" dirty="0" smtClean="0">
                <a:solidFill>
                  <a:schemeClr val="tx1"/>
                </a:solidFill>
                <a:effectLst/>
                <a:latin typeface="+mn-lt"/>
                <a:ea typeface="+mn-ea"/>
                <a:cs typeface="+mn-cs"/>
              </a:rPr>
              <a:t> Continuous monitoring and AI-powered analytics enable proactive intervention, potentially preventing hospital readmissions and improving patient outcomes.</a:t>
            </a:r>
          </a:p>
          <a:p>
            <a:pPr rtl="0" fontAlgn="base"/>
            <a:r>
              <a:rPr lang="en-US" sz="1200" b="1" i="0" u="none" strike="noStrike" kern="1200" dirty="0" smtClean="0">
                <a:solidFill>
                  <a:schemeClr val="tx1"/>
                </a:solidFill>
                <a:effectLst/>
                <a:latin typeface="+mn-lt"/>
                <a:ea typeface="+mn-ea"/>
                <a:cs typeface="+mn-cs"/>
              </a:rPr>
              <a:t>Improved Patient Engagement:</a:t>
            </a:r>
            <a:r>
              <a:rPr lang="en-US" sz="1200" b="0" i="0" u="none" strike="noStrike" kern="1200" dirty="0" smtClean="0">
                <a:solidFill>
                  <a:schemeClr val="tx1"/>
                </a:solidFill>
                <a:effectLst/>
                <a:latin typeface="+mn-lt"/>
                <a:ea typeface="+mn-ea"/>
                <a:cs typeface="+mn-cs"/>
              </a:rPr>
              <a:t> Remote monitoring and two-way communication can improve patient engagement in their own care.</a:t>
            </a:r>
            <a:r>
              <a:rPr lang="en-US" sz="1200" b="0" i="0" u="none" strike="noStrike" kern="1200" baseline="30000" dirty="0" smtClean="0">
                <a:solidFill>
                  <a:schemeClr val="tx1"/>
                </a:solidFill>
                <a:effectLst/>
                <a:latin typeface="+mn-lt"/>
                <a:ea typeface="+mn-ea"/>
                <a:cs typeface="+mn-cs"/>
              </a:rPr>
              <a:t>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Reduced Healthcare Costs:</a:t>
            </a:r>
            <a:r>
              <a:rPr lang="en-US" sz="1200" b="0" i="0" u="none" strike="noStrike" kern="1200" dirty="0" smtClean="0">
                <a:solidFill>
                  <a:schemeClr val="tx1"/>
                </a:solidFill>
                <a:effectLst/>
                <a:latin typeface="+mn-lt"/>
                <a:ea typeface="+mn-ea"/>
                <a:cs typeface="+mn-cs"/>
              </a:rPr>
              <a:t> By preventing hospital readmissions and enabling more efficient care management, Current Health can help reduce healthcare costs.</a:t>
            </a:r>
          </a:p>
          <a:p>
            <a:pPr rtl="0" fontAlgn="base"/>
            <a:r>
              <a:rPr lang="en-US" sz="1200" b="1" i="0" u="none" strike="noStrike" kern="1200" dirty="0" smtClean="0">
                <a:solidFill>
                  <a:schemeClr val="tx1"/>
                </a:solidFill>
                <a:effectLst/>
                <a:latin typeface="+mn-lt"/>
                <a:ea typeface="+mn-ea"/>
                <a:cs typeface="+mn-cs"/>
              </a:rPr>
              <a:t>Enhanced Clinical Decision-Making:</a:t>
            </a:r>
            <a:r>
              <a:rPr lang="en-US" sz="1200" b="0" i="0" u="none" strike="noStrike" kern="1200" dirty="0" smtClean="0">
                <a:solidFill>
                  <a:schemeClr val="tx1"/>
                </a:solidFill>
                <a:effectLst/>
                <a:latin typeface="+mn-lt"/>
                <a:ea typeface="+mn-ea"/>
                <a:cs typeface="+mn-cs"/>
              </a:rPr>
              <a:t> The platform provides healthcare providers with more comprehensive data and insights, supporting better clinical decision-making.</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Flexibility and Customization:</a:t>
            </a:r>
            <a:r>
              <a:rPr lang="en-US" sz="1200" b="0" i="0" u="none" strike="noStrike" kern="1200" dirty="0" smtClean="0">
                <a:solidFill>
                  <a:schemeClr val="tx1"/>
                </a:solidFill>
                <a:effectLst/>
                <a:latin typeface="+mn-lt"/>
                <a:ea typeface="+mn-ea"/>
                <a:cs typeface="+mn-cs"/>
              </a:rPr>
              <a:t> The platform can be customized to meet the specific needs of different healthcare organizations and patient populations.</a:t>
            </a:r>
            <a:r>
              <a:rPr lang="en-US" sz="1200" b="0" i="0" u="none" strike="noStrike" kern="1200" baseline="30000" dirty="0" smtClean="0">
                <a:solidFill>
                  <a:schemeClr val="tx1"/>
                </a:solidFill>
                <a:effectLst/>
                <a:latin typeface="+mn-lt"/>
                <a:ea typeface="+mn-ea"/>
                <a:cs typeface="+mn-cs"/>
              </a:rPr>
              <a:t>6</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Use Cases: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Chronic Disease Management:</a:t>
            </a:r>
            <a:r>
              <a:rPr lang="en-US" sz="1200" b="0" i="0" u="none" strike="noStrike" kern="1200" dirty="0" smtClean="0">
                <a:solidFill>
                  <a:schemeClr val="tx1"/>
                </a:solidFill>
                <a:effectLst/>
                <a:latin typeface="+mn-lt"/>
                <a:ea typeface="+mn-ea"/>
                <a:cs typeface="+mn-cs"/>
              </a:rPr>
              <a:t> Monitoring patients with chronic conditions such as heart failure, COPD, and diabetes.</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Post-Acute Care:</a:t>
            </a:r>
            <a:r>
              <a:rPr lang="en-US" sz="1200" b="0" i="0" u="none" strike="noStrike" kern="1200" dirty="0" smtClean="0">
                <a:solidFill>
                  <a:schemeClr val="tx1"/>
                </a:solidFill>
                <a:effectLst/>
                <a:latin typeface="+mn-lt"/>
                <a:ea typeface="+mn-ea"/>
                <a:cs typeface="+mn-cs"/>
              </a:rPr>
              <a:t> Monitoring patients after hospital discharge to prevent readmissions.</a:t>
            </a:r>
          </a:p>
          <a:p>
            <a:pPr rtl="0" fontAlgn="base"/>
            <a:r>
              <a:rPr lang="en-US" sz="1200" b="1" i="0" u="none" strike="noStrike" kern="1200" dirty="0" smtClean="0">
                <a:solidFill>
                  <a:schemeClr val="tx1"/>
                </a:solidFill>
                <a:effectLst/>
                <a:latin typeface="+mn-lt"/>
                <a:ea typeface="+mn-ea"/>
                <a:cs typeface="+mn-cs"/>
              </a:rPr>
              <a:t>Hospital at Home Programs:</a:t>
            </a:r>
            <a:r>
              <a:rPr lang="en-US" sz="1200" b="0" i="0" u="none" strike="noStrike" kern="1200" dirty="0" smtClean="0">
                <a:solidFill>
                  <a:schemeClr val="tx1"/>
                </a:solidFill>
                <a:effectLst/>
                <a:latin typeface="+mn-lt"/>
                <a:ea typeface="+mn-ea"/>
                <a:cs typeface="+mn-cs"/>
              </a:rPr>
              <a:t> Enabling hospital-level care to be delivered in the patient's home.</a:t>
            </a:r>
            <a:r>
              <a:rPr lang="en-US" sz="1200" b="0" i="0" u="none" strike="noStrike" kern="1200" baseline="30000" dirty="0" smtClean="0">
                <a:solidFill>
                  <a:schemeClr val="tx1"/>
                </a:solidFill>
                <a:effectLst/>
                <a:latin typeface="+mn-lt"/>
                <a:ea typeface="+mn-ea"/>
                <a:cs typeface="+mn-cs"/>
              </a:rPr>
              <a:t>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Clinical Trials:</a:t>
            </a:r>
            <a:r>
              <a:rPr lang="en-US" sz="1200" b="0" i="0" u="none" strike="noStrike" kern="1200" dirty="0" smtClean="0">
                <a:solidFill>
                  <a:schemeClr val="tx1"/>
                </a:solidFill>
                <a:effectLst/>
                <a:latin typeface="+mn-lt"/>
                <a:ea typeface="+mn-ea"/>
                <a:cs typeface="+mn-cs"/>
              </a:rPr>
              <a:t> Collecting physiological data in clinical research studies.</a:t>
            </a:r>
          </a:p>
          <a:p>
            <a:pPr rtl="0"/>
            <a:r>
              <a:rPr lang="en-US" sz="1200" b="1" i="0" u="none" strike="noStrike" kern="1200" dirty="0" smtClean="0">
                <a:solidFill>
                  <a:schemeClr val="tx1"/>
                </a:solidFill>
                <a:effectLst/>
                <a:latin typeface="+mn-lt"/>
                <a:ea typeface="+mn-ea"/>
                <a:cs typeface="+mn-cs"/>
              </a:rPr>
              <a:t>Important Considerations: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Requires Healthcare Provider Involvement:</a:t>
            </a:r>
            <a:r>
              <a:rPr lang="en-US" sz="1200" b="0" i="0" u="none" strike="noStrike" kern="1200" dirty="0" smtClean="0">
                <a:solidFill>
                  <a:schemeClr val="tx1"/>
                </a:solidFill>
                <a:effectLst/>
                <a:latin typeface="+mn-lt"/>
                <a:ea typeface="+mn-ea"/>
                <a:cs typeface="+mn-cs"/>
              </a:rPr>
              <a:t> Current Health is a platform for healthcare providers to monitor patients remotely, not a direct-to-consumer product.</a:t>
            </a:r>
          </a:p>
          <a:p>
            <a:pPr rtl="0" fontAlgn="base"/>
            <a:r>
              <a:rPr lang="en-US" sz="1200" b="1" i="0" u="none" strike="noStrike" kern="1200" dirty="0" smtClean="0">
                <a:solidFill>
                  <a:schemeClr val="tx1"/>
                </a:solidFill>
                <a:effectLst/>
                <a:latin typeface="+mn-lt"/>
                <a:ea typeface="+mn-ea"/>
                <a:cs typeface="+mn-cs"/>
              </a:rPr>
              <a:t>Data Privacy and Security:</a:t>
            </a:r>
            <a:r>
              <a:rPr lang="en-US" sz="1200" b="0" i="0" u="none" strike="noStrike" kern="1200" dirty="0" smtClean="0">
                <a:solidFill>
                  <a:schemeClr val="tx1"/>
                </a:solidFill>
                <a:effectLst/>
                <a:latin typeface="+mn-lt"/>
                <a:ea typeface="+mn-ea"/>
                <a:cs typeface="+mn-cs"/>
              </a:rPr>
              <a:t> Protecting patient data is a critical aspect of the platform.</a:t>
            </a:r>
          </a:p>
          <a:p>
            <a:pPr rtl="0"/>
            <a:r>
              <a:rPr lang="en-US" sz="1200" b="0" i="0" u="none" strike="noStrike" kern="1200" dirty="0" smtClean="0">
                <a:solidFill>
                  <a:schemeClr val="tx1"/>
                </a:solidFill>
                <a:effectLst/>
                <a:latin typeface="+mn-lt"/>
                <a:ea typeface="+mn-ea"/>
                <a:cs typeface="+mn-cs"/>
              </a:rPr>
              <a:t>Current Health represents a comprehensive approach to remote patient monitoring, combining wearable sensors, software, and services to empower healthcare providers to deliver more proactive and effective care.</a:t>
            </a:r>
            <a:endParaRPr lang="en-US" b="0" dirty="0" smtClean="0">
              <a:effectLs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16</a:t>
            </a:fld>
            <a:endParaRPr lang="en-US" dirty="0"/>
          </a:p>
        </p:txBody>
      </p:sp>
    </p:spTree>
    <p:extLst>
      <p:ext uri="{BB962C8B-B14F-4D97-AF65-F5344CB8AC3E}">
        <p14:creationId xmlns:p14="http://schemas.microsoft.com/office/powerpoint/2010/main" val="73690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Current Health (now part of Best Buy Health) is a remote patient monitoring (RPM) platform that combines wearable sensors, software, and services to enable continuous monitoring of patients outside of traditional healthcare settings.</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It's designed to facilitate proactive care, improve patient outcomes, and reduce healthcare costs. Unlike single-purpose wearable devices, Current Health provides a more comprehensive platform approach.</a:t>
            </a:r>
            <a:endParaRPr lang="en-US" b="0" dirty="0" smtClean="0">
              <a:effectLst/>
            </a:endParaRPr>
          </a:p>
          <a:p>
            <a:pPr rtl="0"/>
            <a:r>
              <a:rPr lang="en-US" sz="1200" b="1" i="0" u="none" strike="noStrike" kern="1200" dirty="0" smtClean="0">
                <a:solidFill>
                  <a:schemeClr val="tx1"/>
                </a:solidFill>
                <a:effectLst/>
                <a:latin typeface="+mn-lt"/>
                <a:ea typeface="+mn-ea"/>
                <a:cs typeface="+mn-cs"/>
              </a:rPr>
              <a:t>Salient Features: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Wearable Sensors:</a:t>
            </a:r>
            <a:r>
              <a:rPr lang="en-US" sz="1200" b="0" i="0" u="none" strike="noStrike" kern="1200" dirty="0" smtClean="0">
                <a:solidFill>
                  <a:schemeClr val="tx1"/>
                </a:solidFill>
                <a:effectLst/>
                <a:latin typeface="+mn-lt"/>
                <a:ea typeface="+mn-ea"/>
                <a:cs typeface="+mn-cs"/>
              </a:rPr>
              <a:t> Current Health uses a combination of FDA-cleared wearable sensors, including:</a:t>
            </a:r>
          </a:p>
          <a:p>
            <a:pPr rtl="0" fontAlgn="base"/>
            <a:r>
              <a:rPr lang="en-US" sz="1200" b="1" i="0" u="none" strike="noStrike" kern="1200" dirty="0" smtClean="0">
                <a:solidFill>
                  <a:schemeClr val="tx1"/>
                </a:solidFill>
                <a:effectLst/>
                <a:latin typeface="+mn-lt"/>
                <a:ea typeface="+mn-ea"/>
                <a:cs typeface="+mn-cs"/>
              </a:rPr>
              <a:t>Wrist-worn sensor:</a:t>
            </a:r>
            <a:r>
              <a:rPr lang="en-US" sz="1200" b="0" i="0" u="none" strike="noStrike" kern="1200" dirty="0" smtClean="0">
                <a:solidFill>
                  <a:schemeClr val="tx1"/>
                </a:solidFill>
                <a:effectLst/>
                <a:latin typeface="+mn-lt"/>
                <a:ea typeface="+mn-ea"/>
                <a:cs typeface="+mn-cs"/>
              </a:rPr>
              <a:t> Measures vital signs like heart rate, respiratory rate, oxygen saturation (SpO2), activity, and sleep.</a:t>
            </a:r>
          </a:p>
          <a:p>
            <a:pPr rtl="0" fontAlgn="base"/>
            <a:r>
              <a:rPr lang="en-US" sz="1200" b="1" i="0" u="none" strike="noStrike" kern="1200" dirty="0" smtClean="0">
                <a:solidFill>
                  <a:schemeClr val="tx1"/>
                </a:solidFill>
                <a:effectLst/>
                <a:latin typeface="+mn-lt"/>
                <a:ea typeface="+mn-ea"/>
                <a:cs typeface="+mn-cs"/>
              </a:rPr>
              <a:t>Optional wireless blood pressure cuff:</a:t>
            </a:r>
            <a:r>
              <a:rPr lang="en-US" sz="1200" b="0" i="0" u="none" strike="noStrike" kern="1200" dirty="0" smtClean="0">
                <a:solidFill>
                  <a:schemeClr val="tx1"/>
                </a:solidFill>
                <a:effectLst/>
                <a:latin typeface="+mn-lt"/>
                <a:ea typeface="+mn-ea"/>
                <a:cs typeface="+mn-cs"/>
              </a:rPr>
              <a:t> For regular blood pressure measurements.</a:t>
            </a:r>
          </a:p>
          <a:p>
            <a:pPr rtl="0" fontAlgn="base"/>
            <a:r>
              <a:rPr lang="en-US" sz="1200" b="1" i="0" u="none" strike="noStrike" kern="1200" dirty="0" smtClean="0">
                <a:solidFill>
                  <a:schemeClr val="tx1"/>
                </a:solidFill>
                <a:effectLst/>
                <a:latin typeface="+mn-lt"/>
                <a:ea typeface="+mn-ea"/>
                <a:cs typeface="+mn-cs"/>
              </a:rPr>
              <a:t>Optional weight scale:</a:t>
            </a:r>
            <a:r>
              <a:rPr lang="en-US" sz="1200" b="0" i="0" u="none" strike="noStrike" kern="1200" dirty="0" smtClean="0">
                <a:solidFill>
                  <a:schemeClr val="tx1"/>
                </a:solidFill>
                <a:effectLst/>
                <a:latin typeface="+mn-lt"/>
                <a:ea typeface="+mn-ea"/>
                <a:cs typeface="+mn-cs"/>
              </a:rPr>
              <a:t> For tracking weight.</a:t>
            </a:r>
          </a:p>
          <a:p>
            <a:pPr rtl="0" fontAlgn="base"/>
            <a:r>
              <a:rPr lang="en-US" sz="1200" b="1" i="0" u="none" strike="noStrike" kern="1200" dirty="0" smtClean="0">
                <a:solidFill>
                  <a:schemeClr val="tx1"/>
                </a:solidFill>
                <a:effectLst/>
                <a:latin typeface="+mn-lt"/>
                <a:ea typeface="+mn-ea"/>
                <a:cs typeface="+mn-cs"/>
              </a:rPr>
              <a:t>Continuous Physiological Data Collection:</a:t>
            </a:r>
            <a:r>
              <a:rPr lang="en-US" sz="1200" b="0" i="0" u="none" strike="noStrike" kern="1200" dirty="0" smtClean="0">
                <a:solidFill>
                  <a:schemeClr val="tx1"/>
                </a:solidFill>
                <a:effectLst/>
                <a:latin typeface="+mn-lt"/>
                <a:ea typeface="+mn-ea"/>
                <a:cs typeface="+mn-cs"/>
              </a:rPr>
              <a:t> The sensors continuously collect physiological data, providing a real-time view of the patient's condition.</a:t>
            </a:r>
          </a:p>
          <a:p>
            <a:pPr rtl="0" fontAlgn="base"/>
            <a:r>
              <a:rPr lang="en-US" sz="1200" b="1" i="0" u="none" strike="noStrike" kern="1200" dirty="0" smtClean="0">
                <a:solidFill>
                  <a:schemeClr val="tx1"/>
                </a:solidFill>
                <a:effectLst/>
                <a:latin typeface="+mn-lt"/>
                <a:ea typeface="+mn-ea"/>
                <a:cs typeface="+mn-cs"/>
              </a:rPr>
              <a:t>Data Aggregation and Integration:</a:t>
            </a:r>
            <a:r>
              <a:rPr lang="en-US" sz="1200" b="0" i="0" u="none" strike="noStrike" kern="1200" dirty="0" smtClean="0">
                <a:solidFill>
                  <a:schemeClr val="tx1"/>
                </a:solidFill>
                <a:effectLst/>
                <a:latin typeface="+mn-lt"/>
                <a:ea typeface="+mn-ea"/>
                <a:cs typeface="+mn-cs"/>
              </a:rPr>
              <a:t> The platform aggregates data from the wearable sensors and can integrate with other data sources, such as electronic health records (EHRs).</a:t>
            </a:r>
            <a:r>
              <a:rPr lang="en-US" sz="1200" b="0" i="0" u="none" strike="noStrike" kern="1200" baseline="30000" dirty="0" smtClean="0">
                <a:solidFill>
                  <a:schemeClr val="tx1"/>
                </a:solidFill>
                <a:effectLst/>
                <a:latin typeface="+mn-lt"/>
                <a:ea typeface="+mn-ea"/>
                <a:cs typeface="+mn-cs"/>
              </a:rPr>
              <a:t>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AI-Powered Analytics and Risk Prediction:</a:t>
            </a:r>
            <a:r>
              <a:rPr lang="en-US" sz="1200" b="0" i="0" u="none" strike="noStrike" kern="1200" dirty="0" smtClean="0">
                <a:solidFill>
                  <a:schemeClr val="tx1"/>
                </a:solidFill>
                <a:effectLst/>
                <a:latin typeface="+mn-lt"/>
                <a:ea typeface="+mn-ea"/>
                <a:cs typeface="+mn-cs"/>
              </a:rPr>
              <a:t> Current Health uses AI algorithms to analyze the collected data and identify patterns or trends that may indicate a deterioration in the patient's condition. This allows for proactive intervention by healthcare providers.</a:t>
            </a:r>
          </a:p>
          <a:p>
            <a:pPr rtl="0" fontAlgn="base"/>
            <a:r>
              <a:rPr lang="en-US" sz="1200" b="1" i="0" u="none" strike="noStrike" kern="1200" dirty="0" smtClean="0">
                <a:solidFill>
                  <a:schemeClr val="tx1"/>
                </a:solidFill>
                <a:effectLst/>
                <a:latin typeface="+mn-lt"/>
                <a:ea typeface="+mn-ea"/>
                <a:cs typeface="+mn-cs"/>
              </a:rPr>
              <a:t>Remote Monitoring by Healthcare Providers:</a:t>
            </a:r>
            <a:r>
              <a:rPr lang="en-US" sz="1200" b="0" i="0" u="none" strike="noStrike" kern="1200" dirty="0" smtClean="0">
                <a:solidFill>
                  <a:schemeClr val="tx1"/>
                </a:solidFill>
                <a:effectLst/>
                <a:latin typeface="+mn-lt"/>
                <a:ea typeface="+mn-ea"/>
                <a:cs typeface="+mn-cs"/>
              </a:rPr>
              <a:t> Healthcare providers can access the patient's data through a secure web-based portal or mobile app. They can view trends, receive alerts for concerning changes, and communicate with patients remotely.</a:t>
            </a:r>
          </a:p>
          <a:p>
            <a:pPr rtl="0" fontAlgn="base"/>
            <a:r>
              <a:rPr lang="en-US" sz="1200" b="1" i="0" u="none" strike="noStrike" kern="1200" dirty="0" smtClean="0">
                <a:solidFill>
                  <a:schemeClr val="tx1"/>
                </a:solidFill>
                <a:effectLst/>
                <a:latin typeface="+mn-lt"/>
                <a:ea typeface="+mn-ea"/>
                <a:cs typeface="+mn-cs"/>
              </a:rPr>
              <a:t>Two-Way Communication:</a:t>
            </a:r>
            <a:r>
              <a:rPr lang="en-US" sz="1200" b="0" i="0" u="none" strike="noStrike" kern="1200" dirty="0" smtClean="0">
                <a:solidFill>
                  <a:schemeClr val="tx1"/>
                </a:solidFill>
                <a:effectLst/>
                <a:latin typeface="+mn-lt"/>
                <a:ea typeface="+mn-ea"/>
                <a:cs typeface="+mn-cs"/>
              </a:rPr>
              <a:t> The platform facilitates two-way communication between patients and healthcare providers through secure messaging, video calls, and other communication tools.</a:t>
            </a:r>
            <a:r>
              <a:rPr lang="en-US" sz="1200" b="0" i="0" u="none" strike="noStrike" kern="1200" baseline="30000" dirty="0" smtClean="0">
                <a:solidFill>
                  <a:schemeClr val="tx1"/>
                </a:solidFill>
                <a:effectLst/>
                <a:latin typeface="+mn-lt"/>
                <a:ea typeface="+mn-ea"/>
                <a:cs typeface="+mn-cs"/>
              </a:rPr>
              <a:t>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Care Management Workflows:</a:t>
            </a:r>
            <a:r>
              <a:rPr lang="en-US" sz="1200" b="0" i="0" u="none" strike="noStrike" kern="1200" dirty="0" smtClean="0">
                <a:solidFill>
                  <a:schemeClr val="tx1"/>
                </a:solidFill>
                <a:effectLst/>
                <a:latin typeface="+mn-lt"/>
                <a:ea typeface="+mn-ea"/>
                <a:cs typeface="+mn-cs"/>
              </a:rPr>
              <a:t> Current Health provides care management workflows that help healthcare providers manage their remote patient monitoring programs efficiently.</a:t>
            </a:r>
          </a:p>
          <a:p>
            <a:pPr rtl="0" fontAlgn="base"/>
            <a:r>
              <a:rPr lang="en-US" sz="1200" b="1" i="0" u="none" strike="noStrike" kern="1200" dirty="0" smtClean="0">
                <a:solidFill>
                  <a:schemeClr val="tx1"/>
                </a:solidFill>
                <a:effectLst/>
                <a:latin typeface="+mn-lt"/>
                <a:ea typeface="+mn-ea"/>
                <a:cs typeface="+mn-cs"/>
              </a:rPr>
              <a:t>Integration with Existing Healthcare Systems:</a:t>
            </a:r>
            <a:r>
              <a:rPr lang="en-US" sz="1200" b="0" i="0" u="none" strike="noStrike" kern="1200" dirty="0" smtClean="0">
                <a:solidFill>
                  <a:schemeClr val="tx1"/>
                </a:solidFill>
                <a:effectLst/>
                <a:latin typeface="+mn-lt"/>
                <a:ea typeface="+mn-ea"/>
                <a:cs typeface="+mn-cs"/>
              </a:rPr>
              <a:t> The platform is designed to integrate with existing EHRs and other healthcare systems to streamline data sharing and workflows.</a:t>
            </a:r>
          </a:p>
          <a:p>
            <a:pPr rtl="0" fontAlgn="base"/>
            <a:r>
              <a:rPr lang="en-US" sz="1200" b="1" i="0" u="none" strike="noStrike" kern="1200" dirty="0" smtClean="0">
                <a:solidFill>
                  <a:schemeClr val="tx1"/>
                </a:solidFill>
                <a:effectLst/>
                <a:latin typeface="+mn-lt"/>
                <a:ea typeface="+mn-ea"/>
                <a:cs typeface="+mn-cs"/>
              </a:rPr>
              <a:t>Scalable Platform:</a:t>
            </a:r>
            <a:r>
              <a:rPr lang="en-US" sz="1200" b="0" i="0" u="none" strike="noStrike" kern="1200" dirty="0" smtClean="0">
                <a:solidFill>
                  <a:schemeClr val="tx1"/>
                </a:solidFill>
                <a:effectLst/>
                <a:latin typeface="+mn-lt"/>
                <a:ea typeface="+mn-ea"/>
                <a:cs typeface="+mn-cs"/>
              </a:rPr>
              <a:t> Current Health is designed to be scalable, allowing healthcare organizations to monitor large populations of patients remotely.</a:t>
            </a:r>
          </a:p>
          <a:p>
            <a:pPr rtl="0"/>
            <a:r>
              <a:rPr lang="en-US" sz="1200" b="1" i="0" u="none" strike="noStrike" kern="1200" dirty="0" smtClean="0">
                <a:solidFill>
                  <a:schemeClr val="tx1"/>
                </a:solidFill>
                <a:effectLst/>
                <a:latin typeface="+mn-lt"/>
                <a:ea typeface="+mn-ea"/>
                <a:cs typeface="+mn-cs"/>
              </a:rPr>
              <a:t>Key Advantages: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Proactive Care:</a:t>
            </a:r>
            <a:r>
              <a:rPr lang="en-US" sz="1200" b="0" i="0" u="none" strike="noStrike" kern="1200" dirty="0" smtClean="0">
                <a:solidFill>
                  <a:schemeClr val="tx1"/>
                </a:solidFill>
                <a:effectLst/>
                <a:latin typeface="+mn-lt"/>
                <a:ea typeface="+mn-ea"/>
                <a:cs typeface="+mn-cs"/>
              </a:rPr>
              <a:t> Continuous monitoring and AI-powered analytics enable proactive intervention, potentially preventing hospital readmissions and improving patient outcomes.</a:t>
            </a:r>
          </a:p>
          <a:p>
            <a:pPr rtl="0" fontAlgn="base"/>
            <a:r>
              <a:rPr lang="en-US" sz="1200" b="1" i="0" u="none" strike="noStrike" kern="1200" dirty="0" smtClean="0">
                <a:solidFill>
                  <a:schemeClr val="tx1"/>
                </a:solidFill>
                <a:effectLst/>
                <a:latin typeface="+mn-lt"/>
                <a:ea typeface="+mn-ea"/>
                <a:cs typeface="+mn-cs"/>
              </a:rPr>
              <a:t>Improved Patient Engagement:</a:t>
            </a:r>
            <a:r>
              <a:rPr lang="en-US" sz="1200" b="0" i="0" u="none" strike="noStrike" kern="1200" dirty="0" smtClean="0">
                <a:solidFill>
                  <a:schemeClr val="tx1"/>
                </a:solidFill>
                <a:effectLst/>
                <a:latin typeface="+mn-lt"/>
                <a:ea typeface="+mn-ea"/>
                <a:cs typeface="+mn-cs"/>
              </a:rPr>
              <a:t> Remote monitoring and two-way communication can improve patient engagement in their own care.</a:t>
            </a:r>
            <a:r>
              <a:rPr lang="en-US" sz="1200" b="0" i="0" u="none" strike="noStrike" kern="1200" baseline="30000" dirty="0" smtClean="0">
                <a:solidFill>
                  <a:schemeClr val="tx1"/>
                </a:solidFill>
                <a:effectLst/>
                <a:latin typeface="+mn-lt"/>
                <a:ea typeface="+mn-ea"/>
                <a:cs typeface="+mn-cs"/>
              </a:rPr>
              <a:t>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Reduced Healthcare Costs:</a:t>
            </a:r>
            <a:r>
              <a:rPr lang="en-US" sz="1200" b="0" i="0" u="none" strike="noStrike" kern="1200" dirty="0" smtClean="0">
                <a:solidFill>
                  <a:schemeClr val="tx1"/>
                </a:solidFill>
                <a:effectLst/>
                <a:latin typeface="+mn-lt"/>
                <a:ea typeface="+mn-ea"/>
                <a:cs typeface="+mn-cs"/>
              </a:rPr>
              <a:t> By preventing hospital readmissions and enabling more efficient care management, Current Health can help reduce healthcare costs.</a:t>
            </a:r>
          </a:p>
          <a:p>
            <a:pPr rtl="0" fontAlgn="base"/>
            <a:r>
              <a:rPr lang="en-US" sz="1200" b="1" i="0" u="none" strike="noStrike" kern="1200" dirty="0" smtClean="0">
                <a:solidFill>
                  <a:schemeClr val="tx1"/>
                </a:solidFill>
                <a:effectLst/>
                <a:latin typeface="+mn-lt"/>
                <a:ea typeface="+mn-ea"/>
                <a:cs typeface="+mn-cs"/>
              </a:rPr>
              <a:t>Enhanced Clinical Decision-Making:</a:t>
            </a:r>
            <a:r>
              <a:rPr lang="en-US" sz="1200" b="0" i="0" u="none" strike="noStrike" kern="1200" dirty="0" smtClean="0">
                <a:solidFill>
                  <a:schemeClr val="tx1"/>
                </a:solidFill>
                <a:effectLst/>
                <a:latin typeface="+mn-lt"/>
                <a:ea typeface="+mn-ea"/>
                <a:cs typeface="+mn-cs"/>
              </a:rPr>
              <a:t> The platform provides healthcare providers with more comprehensive data and insights, supporting better clinical decision-making.</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Flexibility and Customization:</a:t>
            </a:r>
            <a:r>
              <a:rPr lang="en-US" sz="1200" b="0" i="0" u="none" strike="noStrike" kern="1200" dirty="0" smtClean="0">
                <a:solidFill>
                  <a:schemeClr val="tx1"/>
                </a:solidFill>
                <a:effectLst/>
                <a:latin typeface="+mn-lt"/>
                <a:ea typeface="+mn-ea"/>
                <a:cs typeface="+mn-cs"/>
              </a:rPr>
              <a:t> The platform can be customized to meet the specific needs of different healthcare organizations and patient populations.</a:t>
            </a:r>
            <a:r>
              <a:rPr lang="en-US" sz="1200" b="0" i="0" u="none" strike="noStrike" kern="1200" baseline="30000" dirty="0" smtClean="0">
                <a:solidFill>
                  <a:schemeClr val="tx1"/>
                </a:solidFill>
                <a:effectLst/>
                <a:latin typeface="+mn-lt"/>
                <a:ea typeface="+mn-ea"/>
                <a:cs typeface="+mn-cs"/>
              </a:rPr>
              <a:t>6</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Use Cases: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Chronic Disease Management:</a:t>
            </a:r>
            <a:r>
              <a:rPr lang="en-US" sz="1200" b="0" i="0" u="none" strike="noStrike" kern="1200" dirty="0" smtClean="0">
                <a:solidFill>
                  <a:schemeClr val="tx1"/>
                </a:solidFill>
                <a:effectLst/>
                <a:latin typeface="+mn-lt"/>
                <a:ea typeface="+mn-ea"/>
                <a:cs typeface="+mn-cs"/>
              </a:rPr>
              <a:t> Monitoring patients with chronic conditions such as heart failure, COPD, and diabetes.</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Post-Acute Care:</a:t>
            </a:r>
            <a:r>
              <a:rPr lang="en-US" sz="1200" b="0" i="0" u="none" strike="noStrike" kern="1200" dirty="0" smtClean="0">
                <a:solidFill>
                  <a:schemeClr val="tx1"/>
                </a:solidFill>
                <a:effectLst/>
                <a:latin typeface="+mn-lt"/>
                <a:ea typeface="+mn-ea"/>
                <a:cs typeface="+mn-cs"/>
              </a:rPr>
              <a:t> Monitoring patients after hospital discharge to prevent readmissions.</a:t>
            </a:r>
          </a:p>
          <a:p>
            <a:pPr rtl="0" fontAlgn="base"/>
            <a:r>
              <a:rPr lang="en-US" sz="1200" b="1" i="0" u="none" strike="noStrike" kern="1200" dirty="0" smtClean="0">
                <a:solidFill>
                  <a:schemeClr val="tx1"/>
                </a:solidFill>
                <a:effectLst/>
                <a:latin typeface="+mn-lt"/>
                <a:ea typeface="+mn-ea"/>
                <a:cs typeface="+mn-cs"/>
              </a:rPr>
              <a:t>Hospital at Home Programs:</a:t>
            </a:r>
            <a:r>
              <a:rPr lang="en-US" sz="1200" b="0" i="0" u="none" strike="noStrike" kern="1200" dirty="0" smtClean="0">
                <a:solidFill>
                  <a:schemeClr val="tx1"/>
                </a:solidFill>
                <a:effectLst/>
                <a:latin typeface="+mn-lt"/>
                <a:ea typeface="+mn-ea"/>
                <a:cs typeface="+mn-cs"/>
              </a:rPr>
              <a:t> Enabling hospital-level care to be delivered in the patient's home.</a:t>
            </a:r>
            <a:r>
              <a:rPr lang="en-US" sz="1200" b="0" i="0" u="none" strike="noStrike" kern="1200" baseline="30000" dirty="0" smtClean="0">
                <a:solidFill>
                  <a:schemeClr val="tx1"/>
                </a:solidFill>
                <a:effectLst/>
                <a:latin typeface="+mn-lt"/>
                <a:ea typeface="+mn-ea"/>
                <a:cs typeface="+mn-cs"/>
              </a:rPr>
              <a:t>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Clinical Trials:</a:t>
            </a:r>
            <a:r>
              <a:rPr lang="en-US" sz="1200" b="0" i="0" u="none" strike="noStrike" kern="1200" dirty="0" smtClean="0">
                <a:solidFill>
                  <a:schemeClr val="tx1"/>
                </a:solidFill>
                <a:effectLst/>
                <a:latin typeface="+mn-lt"/>
                <a:ea typeface="+mn-ea"/>
                <a:cs typeface="+mn-cs"/>
              </a:rPr>
              <a:t> Collecting physiological data in clinical research studies.</a:t>
            </a:r>
          </a:p>
          <a:p>
            <a:pPr rtl="0"/>
            <a:r>
              <a:rPr lang="en-US" sz="1200" b="1" i="0" u="none" strike="noStrike" kern="1200" dirty="0" smtClean="0">
                <a:solidFill>
                  <a:schemeClr val="tx1"/>
                </a:solidFill>
                <a:effectLst/>
                <a:latin typeface="+mn-lt"/>
                <a:ea typeface="+mn-ea"/>
                <a:cs typeface="+mn-cs"/>
              </a:rPr>
              <a:t>Important Considerations: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Requires Healthcare Provider Involvement:</a:t>
            </a:r>
            <a:r>
              <a:rPr lang="en-US" sz="1200" b="0" i="0" u="none" strike="noStrike" kern="1200" dirty="0" smtClean="0">
                <a:solidFill>
                  <a:schemeClr val="tx1"/>
                </a:solidFill>
                <a:effectLst/>
                <a:latin typeface="+mn-lt"/>
                <a:ea typeface="+mn-ea"/>
                <a:cs typeface="+mn-cs"/>
              </a:rPr>
              <a:t> Current Health is a platform for healthcare providers to monitor patients remotely, not a direct-to-consumer product.</a:t>
            </a:r>
          </a:p>
          <a:p>
            <a:pPr rtl="0" fontAlgn="base"/>
            <a:r>
              <a:rPr lang="en-US" sz="1200" b="1" i="0" u="none" strike="noStrike" kern="1200" dirty="0" smtClean="0">
                <a:solidFill>
                  <a:schemeClr val="tx1"/>
                </a:solidFill>
                <a:effectLst/>
                <a:latin typeface="+mn-lt"/>
                <a:ea typeface="+mn-ea"/>
                <a:cs typeface="+mn-cs"/>
              </a:rPr>
              <a:t>Data Privacy and Security:</a:t>
            </a:r>
            <a:r>
              <a:rPr lang="en-US" sz="1200" b="0" i="0" u="none" strike="noStrike" kern="1200" dirty="0" smtClean="0">
                <a:solidFill>
                  <a:schemeClr val="tx1"/>
                </a:solidFill>
                <a:effectLst/>
                <a:latin typeface="+mn-lt"/>
                <a:ea typeface="+mn-ea"/>
                <a:cs typeface="+mn-cs"/>
              </a:rPr>
              <a:t> Protecting patient data is a critical aspect of the platform.</a:t>
            </a:r>
          </a:p>
          <a:p>
            <a:pPr rtl="0"/>
            <a:r>
              <a:rPr lang="en-US" sz="1200" b="0" i="0" u="none" strike="noStrike" kern="1200" dirty="0" smtClean="0">
                <a:solidFill>
                  <a:schemeClr val="tx1"/>
                </a:solidFill>
                <a:effectLst/>
                <a:latin typeface="+mn-lt"/>
                <a:ea typeface="+mn-ea"/>
                <a:cs typeface="+mn-cs"/>
              </a:rPr>
              <a:t>Current Health represents a comprehensive approach to remote patient monitoring, combining wearable sensors, software, and services to empower healthcare providers to deliver more proactive and effective care.</a:t>
            </a:r>
            <a:endParaRPr lang="en-US" b="0" dirty="0" smtClean="0">
              <a:effectLs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17</a:t>
            </a:fld>
            <a:endParaRPr lang="en-US" dirty="0"/>
          </a:p>
        </p:txBody>
      </p:sp>
    </p:spTree>
    <p:extLst>
      <p:ext uri="{BB962C8B-B14F-4D97-AF65-F5344CB8AC3E}">
        <p14:creationId xmlns:p14="http://schemas.microsoft.com/office/powerpoint/2010/main" val="525411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Smart clothing, also known as e-textiles or smart textiles, integrates electronic components and sensors directly into fabrics or garments.</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This allows the clothing to sense, monitor, and react to various stimuli, providing data and functionality beyond traditional apparel.</a:t>
            </a:r>
            <a:r>
              <a:rPr lang="en-US" sz="1200" b="0" i="0" u="none" strike="noStrike" kern="1200" baseline="30000" dirty="0" smtClean="0">
                <a:solidFill>
                  <a:schemeClr val="tx1"/>
                </a:solidFill>
                <a:effectLst/>
                <a:latin typeface="+mn-lt"/>
                <a:ea typeface="+mn-ea"/>
                <a:cs typeface="+mn-cs"/>
              </a:rPr>
              <a:t>2</a:t>
            </a:r>
            <a:endParaRPr lang="en-US" b="0" dirty="0" smtClean="0">
              <a:effectLst/>
            </a:endParaRPr>
          </a:p>
          <a:p>
            <a:pPr rtl="0"/>
            <a:r>
              <a:rPr lang="en-US" sz="1200" b="1" i="0" u="none" strike="noStrike" kern="1200" dirty="0" smtClean="0">
                <a:solidFill>
                  <a:schemeClr val="tx1"/>
                </a:solidFill>
                <a:effectLst/>
                <a:latin typeface="+mn-lt"/>
                <a:ea typeface="+mn-ea"/>
                <a:cs typeface="+mn-cs"/>
              </a:rPr>
              <a:t>Salient Features of Smart Clothing:</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Integrated Sensors:</a:t>
            </a:r>
            <a:r>
              <a:rPr lang="en-US" sz="1200" b="0" i="0" u="none" strike="noStrike" kern="1200" dirty="0" smtClean="0">
                <a:solidFill>
                  <a:schemeClr val="tx1"/>
                </a:solidFill>
                <a:effectLst/>
                <a:latin typeface="+mn-lt"/>
                <a:ea typeface="+mn-ea"/>
                <a:cs typeface="+mn-cs"/>
              </a:rPr>
              <a:t> Smart clothing incorporates various types of sensors to gather data:</a:t>
            </a:r>
            <a:r>
              <a:rPr lang="en-US" sz="1200" b="0" i="0" u="none" strike="noStrike" kern="1200" baseline="30000" dirty="0" smtClean="0">
                <a:solidFill>
                  <a:schemeClr val="tx1"/>
                </a:solidFill>
                <a:effectLst/>
                <a:latin typeface="+mn-lt"/>
                <a:ea typeface="+mn-ea"/>
                <a:cs typeface="+mn-cs"/>
              </a:rPr>
              <a:t>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Physiological Sensors:</a:t>
            </a:r>
            <a:r>
              <a:rPr lang="en-US" sz="1200" b="0" i="0" u="none" strike="noStrike" kern="1200" dirty="0" smtClean="0">
                <a:solidFill>
                  <a:schemeClr val="tx1"/>
                </a:solidFill>
                <a:effectLst/>
                <a:latin typeface="+mn-lt"/>
                <a:ea typeface="+mn-ea"/>
                <a:cs typeface="+mn-cs"/>
              </a:rPr>
              <a:t> These sensors monitor bodily functions:</a:t>
            </a:r>
            <a:r>
              <a:rPr lang="en-US" sz="1200" b="0" i="0" u="none" strike="noStrike" kern="1200" baseline="30000" dirty="0" smtClean="0">
                <a:solidFill>
                  <a:schemeClr val="tx1"/>
                </a:solidFill>
                <a:effectLst/>
                <a:latin typeface="+mn-lt"/>
                <a:ea typeface="+mn-ea"/>
                <a:cs typeface="+mn-cs"/>
              </a:rPr>
              <a:t>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Heart rate sensors (ECG/PPG):</a:t>
            </a:r>
            <a:r>
              <a:rPr lang="en-US" sz="1200" b="0" i="0" u="none" strike="noStrike" kern="1200" dirty="0" smtClean="0">
                <a:solidFill>
                  <a:schemeClr val="tx1"/>
                </a:solidFill>
                <a:effectLst/>
                <a:latin typeface="+mn-lt"/>
                <a:ea typeface="+mn-ea"/>
                <a:cs typeface="+mn-cs"/>
              </a:rPr>
              <a:t> Track heart rate and heart rhythm.</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Respiration sensors:</a:t>
            </a:r>
            <a:r>
              <a:rPr lang="en-US" sz="1200" b="0" i="0" u="none" strike="noStrike" kern="1200" dirty="0" smtClean="0">
                <a:solidFill>
                  <a:schemeClr val="tx1"/>
                </a:solidFill>
                <a:effectLst/>
                <a:latin typeface="+mn-lt"/>
                <a:ea typeface="+mn-ea"/>
                <a:cs typeface="+mn-cs"/>
              </a:rPr>
              <a:t> Monitor breathing rate and patterns.</a:t>
            </a:r>
            <a:r>
              <a:rPr lang="en-US" sz="1200" b="0" i="0" u="none" strike="noStrike" kern="1200" baseline="30000" dirty="0" smtClean="0">
                <a:solidFill>
                  <a:schemeClr val="tx1"/>
                </a:solidFill>
                <a:effectLst/>
                <a:latin typeface="+mn-lt"/>
                <a:ea typeface="+mn-ea"/>
                <a:cs typeface="+mn-cs"/>
              </a:rPr>
              <a:t>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Temperature sensors:</a:t>
            </a:r>
            <a:r>
              <a:rPr lang="en-US" sz="1200" b="0" i="0" u="none" strike="noStrike" kern="1200" dirty="0" smtClean="0">
                <a:solidFill>
                  <a:schemeClr val="tx1"/>
                </a:solidFill>
                <a:effectLst/>
                <a:latin typeface="+mn-lt"/>
                <a:ea typeface="+mn-ea"/>
                <a:cs typeface="+mn-cs"/>
              </a:rPr>
              <a:t> Measure skin temperature.</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Electromyography (EMG) sensors:</a:t>
            </a:r>
            <a:r>
              <a:rPr lang="en-US" sz="1200" b="0" i="0" u="none" strike="noStrike" kern="1200" dirty="0" smtClean="0">
                <a:solidFill>
                  <a:schemeClr val="tx1"/>
                </a:solidFill>
                <a:effectLst/>
                <a:latin typeface="+mn-lt"/>
                <a:ea typeface="+mn-ea"/>
                <a:cs typeface="+mn-cs"/>
              </a:rPr>
              <a:t> Measure muscle activity.</a:t>
            </a:r>
            <a:r>
              <a:rPr lang="en-US" sz="1200" b="0" i="0" u="none" strike="noStrike" kern="1200" baseline="30000" dirty="0" smtClean="0">
                <a:solidFill>
                  <a:schemeClr val="tx1"/>
                </a:solidFill>
                <a:effectLst/>
                <a:latin typeface="+mn-lt"/>
                <a:ea typeface="+mn-ea"/>
                <a:cs typeface="+mn-cs"/>
              </a:rPr>
              <a:t>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Sweat sensors:</a:t>
            </a:r>
            <a:r>
              <a:rPr lang="en-US" sz="1200" b="0" i="0" u="none" strike="noStrike" kern="1200" dirty="0" smtClean="0">
                <a:solidFill>
                  <a:schemeClr val="tx1"/>
                </a:solidFill>
                <a:effectLst/>
                <a:latin typeface="+mn-lt"/>
                <a:ea typeface="+mn-ea"/>
                <a:cs typeface="+mn-cs"/>
              </a:rPr>
              <a:t> Analyze sweat composition for biomarkers.</a:t>
            </a:r>
            <a:r>
              <a:rPr lang="en-US" sz="1200" b="0" i="0" u="none" strike="noStrike" kern="1200" baseline="30000" dirty="0" smtClean="0">
                <a:solidFill>
                  <a:schemeClr val="tx1"/>
                </a:solidFill>
                <a:effectLst/>
                <a:latin typeface="+mn-lt"/>
                <a:ea typeface="+mn-ea"/>
                <a:cs typeface="+mn-cs"/>
              </a:rPr>
              <a:t>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Motion Sensors:</a:t>
            </a:r>
            <a:r>
              <a:rPr lang="en-US" sz="1200" b="0" i="0" u="none" strike="noStrike" kern="1200" dirty="0" smtClean="0">
                <a:solidFill>
                  <a:schemeClr val="tx1"/>
                </a:solidFill>
                <a:effectLst/>
                <a:latin typeface="+mn-lt"/>
                <a:ea typeface="+mn-ea"/>
                <a:cs typeface="+mn-cs"/>
              </a:rPr>
              <a:t> These sensors track movement and activity:</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Accelerometers:</a:t>
            </a:r>
            <a:r>
              <a:rPr lang="en-US" sz="1200" b="0" i="0" u="none" strike="noStrike" kern="1200" dirty="0" smtClean="0">
                <a:solidFill>
                  <a:schemeClr val="tx1"/>
                </a:solidFill>
                <a:effectLst/>
                <a:latin typeface="+mn-lt"/>
                <a:ea typeface="+mn-ea"/>
                <a:cs typeface="+mn-cs"/>
              </a:rPr>
              <a:t> Measure acceleration and movement.</a:t>
            </a:r>
            <a:r>
              <a:rPr lang="en-US" sz="1200" b="0" i="0" u="none" strike="noStrike" kern="1200" baseline="30000" dirty="0" smtClean="0">
                <a:solidFill>
                  <a:schemeClr val="tx1"/>
                </a:solidFill>
                <a:effectLst/>
                <a:latin typeface="+mn-lt"/>
                <a:ea typeface="+mn-ea"/>
                <a:cs typeface="+mn-cs"/>
              </a:rPr>
              <a:t>11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Gyroscopes:</a:t>
            </a:r>
            <a:r>
              <a:rPr lang="en-US" sz="1200" b="0" i="0" u="none" strike="noStrike" kern="1200" dirty="0" smtClean="0">
                <a:solidFill>
                  <a:schemeClr val="tx1"/>
                </a:solidFill>
                <a:effectLst/>
                <a:latin typeface="+mn-lt"/>
                <a:ea typeface="+mn-ea"/>
                <a:cs typeface="+mn-cs"/>
              </a:rPr>
              <a:t> Measure orientation and rotation.</a:t>
            </a:r>
            <a:r>
              <a:rPr lang="en-US" sz="1200" b="0" i="0" u="none" strike="noStrike" kern="1200" baseline="30000" dirty="0" smtClean="0">
                <a:solidFill>
                  <a:schemeClr val="tx1"/>
                </a:solidFill>
                <a:effectLst/>
                <a:latin typeface="+mn-lt"/>
                <a:ea typeface="+mn-ea"/>
                <a:cs typeface="+mn-cs"/>
              </a:rPr>
              <a:t>12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Magnetometers:</a:t>
            </a:r>
            <a:r>
              <a:rPr lang="en-US" sz="1200" b="0" i="0" u="none" strike="noStrike" kern="1200" dirty="0" smtClean="0">
                <a:solidFill>
                  <a:schemeClr val="tx1"/>
                </a:solidFill>
                <a:effectLst/>
                <a:latin typeface="+mn-lt"/>
                <a:ea typeface="+mn-ea"/>
                <a:cs typeface="+mn-cs"/>
              </a:rPr>
              <a:t> Measure magnetic fields and can be used for direction sensing.</a:t>
            </a:r>
            <a:r>
              <a:rPr lang="en-US" sz="1200" b="0" i="0" u="none" strike="noStrike" kern="1200" baseline="30000" dirty="0" smtClean="0">
                <a:solidFill>
                  <a:schemeClr val="tx1"/>
                </a:solidFill>
                <a:effectLst/>
                <a:latin typeface="+mn-lt"/>
                <a:ea typeface="+mn-ea"/>
                <a:cs typeface="+mn-cs"/>
              </a:rPr>
              <a:t>13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Environmental Sensors:</a:t>
            </a:r>
            <a:r>
              <a:rPr lang="en-US" sz="1200" b="0" i="0" u="none" strike="noStrike" kern="1200" dirty="0" smtClean="0">
                <a:solidFill>
                  <a:schemeClr val="tx1"/>
                </a:solidFill>
                <a:effectLst/>
                <a:latin typeface="+mn-lt"/>
                <a:ea typeface="+mn-ea"/>
                <a:cs typeface="+mn-cs"/>
              </a:rPr>
              <a:t> These sensors gather data about the environment:</a:t>
            </a:r>
            <a:r>
              <a:rPr lang="en-US" sz="1200" b="0" i="0" u="none" strike="noStrike" kern="1200" baseline="30000" dirty="0" smtClean="0">
                <a:solidFill>
                  <a:schemeClr val="tx1"/>
                </a:solidFill>
                <a:effectLst/>
                <a:latin typeface="+mn-lt"/>
                <a:ea typeface="+mn-ea"/>
                <a:cs typeface="+mn-cs"/>
              </a:rPr>
              <a:t>14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Light sensors:</a:t>
            </a:r>
            <a:r>
              <a:rPr lang="en-US" sz="1200" b="0" i="0" u="none" strike="noStrike" kern="1200" dirty="0" smtClean="0">
                <a:solidFill>
                  <a:schemeClr val="tx1"/>
                </a:solidFill>
                <a:effectLst/>
                <a:latin typeface="+mn-lt"/>
                <a:ea typeface="+mn-ea"/>
                <a:cs typeface="+mn-cs"/>
              </a:rPr>
              <a:t> Measure ambient light levels.</a:t>
            </a:r>
          </a:p>
          <a:p>
            <a:pPr rtl="0" fontAlgn="base"/>
            <a:r>
              <a:rPr lang="en-US" sz="1200" b="1" i="0" u="none" strike="noStrike" kern="1200" dirty="0" smtClean="0">
                <a:solidFill>
                  <a:schemeClr val="tx1"/>
                </a:solidFill>
                <a:effectLst/>
                <a:latin typeface="+mn-lt"/>
                <a:ea typeface="+mn-ea"/>
                <a:cs typeface="+mn-cs"/>
              </a:rPr>
              <a:t>Temperature and humidity sensors:</a:t>
            </a:r>
            <a:r>
              <a:rPr lang="en-US" sz="1200" b="0" i="0" u="none" strike="noStrike" kern="1200" dirty="0" smtClean="0">
                <a:solidFill>
                  <a:schemeClr val="tx1"/>
                </a:solidFill>
                <a:effectLst/>
                <a:latin typeface="+mn-lt"/>
                <a:ea typeface="+mn-ea"/>
                <a:cs typeface="+mn-cs"/>
              </a:rPr>
              <a:t> Monitor environmental conditions.</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Gas sensors:</a:t>
            </a:r>
            <a:r>
              <a:rPr lang="en-US" sz="1200" b="0" i="0" u="none" strike="noStrike" kern="1200" dirty="0" smtClean="0">
                <a:solidFill>
                  <a:schemeClr val="tx1"/>
                </a:solidFill>
                <a:effectLst/>
                <a:latin typeface="+mn-lt"/>
                <a:ea typeface="+mn-ea"/>
                <a:cs typeface="+mn-cs"/>
              </a:rPr>
              <a:t> Detect the presence of specific gases.</a:t>
            </a:r>
            <a:r>
              <a:rPr lang="en-US" sz="1200" b="0" i="0" u="none" strike="noStrike" kern="1200" baseline="30000" dirty="0" smtClean="0">
                <a:solidFill>
                  <a:schemeClr val="tx1"/>
                </a:solidFill>
                <a:effectLst/>
                <a:latin typeface="+mn-lt"/>
                <a:ea typeface="+mn-ea"/>
                <a:cs typeface="+mn-cs"/>
              </a:rPr>
              <a:t>16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Conductive Fabrics and Yarns:</a:t>
            </a:r>
            <a:r>
              <a:rPr lang="en-US" sz="1200" b="0" i="0" u="none" strike="noStrike" kern="1200" dirty="0" smtClean="0">
                <a:solidFill>
                  <a:schemeClr val="tx1"/>
                </a:solidFill>
                <a:effectLst/>
                <a:latin typeface="+mn-lt"/>
                <a:ea typeface="+mn-ea"/>
                <a:cs typeface="+mn-cs"/>
              </a:rPr>
              <a:t> Conductive materials are woven or knitted into the fabric to create circuits and connect the sensors to processing units.</a:t>
            </a:r>
            <a:r>
              <a:rPr lang="en-US" sz="1200" b="0" i="0" u="none" strike="noStrike" kern="1200" baseline="30000" dirty="0" smtClean="0">
                <a:solidFill>
                  <a:schemeClr val="tx1"/>
                </a:solidFill>
                <a:effectLst/>
                <a:latin typeface="+mn-lt"/>
                <a:ea typeface="+mn-ea"/>
                <a:cs typeface="+mn-cs"/>
              </a:rPr>
              <a:t>17</a:t>
            </a:r>
            <a:r>
              <a:rPr lang="en-US" sz="1200" b="0" i="0" u="none" strike="noStrike" kern="1200" dirty="0" smtClean="0">
                <a:solidFill>
                  <a:schemeClr val="tx1"/>
                </a:solidFill>
                <a:effectLst/>
                <a:latin typeface="+mn-lt"/>
                <a:ea typeface="+mn-ea"/>
                <a:cs typeface="+mn-cs"/>
              </a:rPr>
              <a:t> These materials can be:</a:t>
            </a:r>
          </a:p>
          <a:p>
            <a:pPr rtl="0" fontAlgn="base"/>
            <a:r>
              <a:rPr lang="en-US" sz="1200" b="1" i="0" u="none" strike="noStrike" kern="1200" dirty="0" smtClean="0">
                <a:solidFill>
                  <a:schemeClr val="tx1"/>
                </a:solidFill>
                <a:effectLst/>
                <a:latin typeface="+mn-lt"/>
                <a:ea typeface="+mn-ea"/>
                <a:cs typeface="+mn-cs"/>
              </a:rPr>
              <a:t>Metal-coated fibers:</a:t>
            </a:r>
            <a:r>
              <a:rPr lang="en-US" sz="1200" b="0" i="0" u="none" strike="noStrike" kern="1200" dirty="0" smtClean="0">
                <a:solidFill>
                  <a:schemeClr val="tx1"/>
                </a:solidFill>
                <a:effectLst/>
                <a:latin typeface="+mn-lt"/>
                <a:ea typeface="+mn-ea"/>
                <a:cs typeface="+mn-cs"/>
              </a:rPr>
              <a:t> Fibers coated with conductive metals like silver or copper.</a:t>
            </a:r>
            <a:r>
              <a:rPr lang="en-US" sz="1200" b="0" i="0" u="none" strike="noStrike" kern="1200" baseline="30000" dirty="0" smtClean="0">
                <a:solidFill>
                  <a:schemeClr val="tx1"/>
                </a:solidFill>
                <a:effectLst/>
                <a:latin typeface="+mn-lt"/>
                <a:ea typeface="+mn-ea"/>
                <a:cs typeface="+mn-cs"/>
              </a:rPr>
              <a:t>18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Conductive polymers:</a:t>
            </a:r>
            <a:r>
              <a:rPr lang="en-US" sz="1200" b="0" i="0" u="none" strike="noStrike" kern="1200" dirty="0" smtClean="0">
                <a:solidFill>
                  <a:schemeClr val="tx1"/>
                </a:solidFill>
                <a:effectLst/>
                <a:latin typeface="+mn-lt"/>
                <a:ea typeface="+mn-ea"/>
                <a:cs typeface="+mn-cs"/>
              </a:rPr>
              <a:t> Polymers that can conduct electricity.</a:t>
            </a:r>
            <a:r>
              <a:rPr lang="en-US" sz="1200" b="0" i="0" u="none" strike="noStrike" kern="1200" baseline="30000" dirty="0" smtClean="0">
                <a:solidFill>
                  <a:schemeClr val="tx1"/>
                </a:solidFill>
                <a:effectLst/>
                <a:latin typeface="+mn-lt"/>
                <a:ea typeface="+mn-ea"/>
                <a:cs typeface="+mn-cs"/>
              </a:rPr>
              <a:t>19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Carbon nanotubes or graphene-based materials:</a:t>
            </a:r>
            <a:r>
              <a:rPr lang="en-US" sz="1200" b="0" i="0" u="none" strike="noStrike" kern="1200" dirty="0" smtClean="0">
                <a:solidFill>
                  <a:schemeClr val="tx1"/>
                </a:solidFill>
                <a:effectLst/>
                <a:latin typeface="+mn-lt"/>
                <a:ea typeface="+mn-ea"/>
                <a:cs typeface="+mn-cs"/>
              </a:rPr>
              <a:t> Nanomaterials with excellent conductivity.</a:t>
            </a:r>
            <a:r>
              <a:rPr lang="en-US" sz="1200" b="0" i="0" u="none" strike="noStrike" kern="1200" baseline="30000" dirty="0" smtClean="0">
                <a:solidFill>
                  <a:schemeClr val="tx1"/>
                </a:solidFill>
                <a:effectLst/>
                <a:latin typeface="+mn-lt"/>
                <a:ea typeface="+mn-ea"/>
                <a:cs typeface="+mn-cs"/>
              </a:rPr>
              <a:t>20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Microcontrollers and Processing Units:</a:t>
            </a:r>
            <a:r>
              <a:rPr lang="en-US" sz="1200" b="0" i="0" u="none" strike="noStrike" kern="1200" dirty="0" smtClean="0">
                <a:solidFill>
                  <a:schemeClr val="tx1"/>
                </a:solidFill>
                <a:effectLst/>
                <a:latin typeface="+mn-lt"/>
                <a:ea typeface="+mn-ea"/>
                <a:cs typeface="+mn-cs"/>
              </a:rPr>
              <a:t> Small electronic circuits are integrated into the garment to process the data collected by the sensors.</a:t>
            </a:r>
            <a:r>
              <a:rPr lang="en-US" sz="1200" b="0" i="0" u="none" strike="noStrike" kern="1200" baseline="30000" dirty="0" smtClean="0">
                <a:solidFill>
                  <a:schemeClr val="tx1"/>
                </a:solidFill>
                <a:effectLst/>
                <a:latin typeface="+mn-lt"/>
                <a:ea typeface="+mn-ea"/>
                <a:cs typeface="+mn-cs"/>
              </a:rPr>
              <a:t>21</a:t>
            </a:r>
            <a:r>
              <a:rPr lang="en-US" sz="1200" b="0" i="0" u="none" strike="noStrike" kern="1200" dirty="0" smtClean="0">
                <a:solidFill>
                  <a:schemeClr val="tx1"/>
                </a:solidFill>
                <a:effectLst/>
                <a:latin typeface="+mn-lt"/>
                <a:ea typeface="+mn-ea"/>
                <a:cs typeface="+mn-cs"/>
              </a:rPr>
              <a:t> These units can perform tasks like signal processing, data storage, and wireless communication.</a:t>
            </a:r>
          </a:p>
          <a:p>
            <a:pPr rtl="0" fontAlgn="base"/>
            <a:r>
              <a:rPr lang="en-US" sz="1200" b="1" i="0" u="none" strike="noStrike" kern="1200" dirty="0" smtClean="0">
                <a:solidFill>
                  <a:schemeClr val="tx1"/>
                </a:solidFill>
                <a:effectLst/>
                <a:latin typeface="+mn-lt"/>
                <a:ea typeface="+mn-ea"/>
                <a:cs typeface="+mn-cs"/>
              </a:rPr>
              <a:t>Wireless Communication:</a:t>
            </a:r>
            <a:r>
              <a:rPr lang="en-US" sz="1200" b="0" i="0" u="none" strike="noStrike" kern="1200" dirty="0" smtClean="0">
                <a:solidFill>
                  <a:schemeClr val="tx1"/>
                </a:solidFill>
                <a:effectLst/>
                <a:latin typeface="+mn-lt"/>
                <a:ea typeface="+mn-ea"/>
                <a:cs typeface="+mn-cs"/>
              </a:rPr>
              <a:t> Smart clothing typically uses wireless technologies like Bluetooth Low Energy (BLE) or Wi-Fi to transmit data to a smartphone, computer, or other devices.</a:t>
            </a:r>
            <a:r>
              <a:rPr lang="en-US" sz="1200" b="0" i="0" u="none" strike="noStrike" kern="1200" baseline="30000" dirty="0" smtClean="0">
                <a:solidFill>
                  <a:schemeClr val="tx1"/>
                </a:solidFill>
                <a:effectLst/>
                <a:latin typeface="+mn-lt"/>
                <a:ea typeface="+mn-ea"/>
                <a:cs typeface="+mn-cs"/>
              </a:rPr>
              <a:t>22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Power Source:</a:t>
            </a:r>
            <a:r>
              <a:rPr lang="en-US" sz="1200" b="0" i="0" u="none" strike="noStrike" kern="1200" dirty="0" smtClean="0">
                <a:solidFill>
                  <a:schemeClr val="tx1"/>
                </a:solidFill>
                <a:effectLst/>
                <a:latin typeface="+mn-lt"/>
                <a:ea typeface="+mn-ea"/>
                <a:cs typeface="+mn-cs"/>
              </a:rPr>
              <a:t> Smart clothing requires a power source, which can be:</a:t>
            </a:r>
          </a:p>
          <a:p>
            <a:pPr rtl="0" fontAlgn="base"/>
            <a:r>
              <a:rPr lang="en-US" sz="1200" b="1" i="0" u="none" strike="noStrike" kern="1200" dirty="0" smtClean="0">
                <a:solidFill>
                  <a:schemeClr val="tx1"/>
                </a:solidFill>
                <a:effectLst/>
                <a:latin typeface="+mn-lt"/>
                <a:ea typeface="+mn-ea"/>
                <a:cs typeface="+mn-cs"/>
              </a:rPr>
              <a:t>Batteries:</a:t>
            </a:r>
            <a:r>
              <a:rPr lang="en-US" sz="1200" b="0" i="0" u="none" strike="noStrike" kern="1200" dirty="0" smtClean="0">
                <a:solidFill>
                  <a:schemeClr val="tx1"/>
                </a:solidFill>
                <a:effectLst/>
                <a:latin typeface="+mn-lt"/>
                <a:ea typeface="+mn-ea"/>
                <a:cs typeface="+mn-cs"/>
              </a:rPr>
              <a:t> Small, flexible batteries can be integrated into the garment.</a:t>
            </a:r>
            <a:r>
              <a:rPr lang="en-US" sz="1200" b="0" i="0" u="none" strike="noStrike" kern="1200" baseline="30000" dirty="0" smtClean="0">
                <a:solidFill>
                  <a:schemeClr val="tx1"/>
                </a:solidFill>
                <a:effectLst/>
                <a:latin typeface="+mn-lt"/>
                <a:ea typeface="+mn-ea"/>
                <a:cs typeface="+mn-cs"/>
              </a:rPr>
              <a:t>23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Energy harvesting technologies:</a:t>
            </a:r>
            <a:r>
              <a:rPr lang="en-US" sz="1200" b="0" i="0" u="none" strike="noStrike" kern="1200" dirty="0" smtClean="0">
                <a:solidFill>
                  <a:schemeClr val="tx1"/>
                </a:solidFill>
                <a:effectLst/>
                <a:latin typeface="+mn-lt"/>
                <a:ea typeface="+mn-ea"/>
                <a:cs typeface="+mn-cs"/>
              </a:rPr>
              <a:t> Research is ongoing into harvesting energy from body heat, movement, or light to power smart clothing.</a:t>
            </a:r>
            <a:r>
              <a:rPr lang="en-US" sz="1200" b="0" i="0" u="none" strike="noStrike" kern="1200" baseline="30000" dirty="0" smtClean="0">
                <a:solidFill>
                  <a:schemeClr val="tx1"/>
                </a:solidFill>
                <a:effectLst/>
                <a:latin typeface="+mn-lt"/>
                <a:ea typeface="+mn-ea"/>
                <a:cs typeface="+mn-cs"/>
              </a:rPr>
              <a:t>24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Washability</a:t>
            </a:r>
            <a:r>
              <a:rPr lang="en-US" sz="1200" b="1" i="0" u="none" strike="noStrike" kern="1200" dirty="0" smtClean="0">
                <a:solidFill>
                  <a:schemeClr val="tx1"/>
                </a:solidFill>
                <a:effectLst/>
                <a:latin typeface="+mn-lt"/>
                <a:ea typeface="+mn-ea"/>
                <a:cs typeface="+mn-cs"/>
              </a:rPr>
              <a:t> and Durability:</a:t>
            </a:r>
            <a:r>
              <a:rPr lang="en-US" sz="1200" b="0" i="0" u="none" strike="noStrike" kern="1200" dirty="0" smtClean="0">
                <a:solidFill>
                  <a:schemeClr val="tx1"/>
                </a:solidFill>
                <a:effectLst/>
                <a:latin typeface="+mn-lt"/>
                <a:ea typeface="+mn-ea"/>
                <a:cs typeface="+mn-cs"/>
              </a:rPr>
              <a:t> A key challenge in smart clothing development is ensuring that the electronic components and connections can withstand repeated washing and wear.</a:t>
            </a:r>
            <a:r>
              <a:rPr lang="en-US" sz="1200" b="0" i="0" u="none" strike="noStrike" kern="1200" baseline="30000" dirty="0" smtClean="0">
                <a:solidFill>
                  <a:schemeClr val="tx1"/>
                </a:solidFill>
                <a:effectLst/>
                <a:latin typeface="+mn-lt"/>
                <a:ea typeface="+mn-ea"/>
                <a:cs typeface="+mn-cs"/>
              </a:rPr>
              <a:t>25</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Applications of Smart Clothing:</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Health and Wellness:</a:t>
            </a:r>
            <a:r>
              <a:rPr lang="en-US" sz="1200" b="0" i="0" u="none" strike="noStrike" kern="1200" dirty="0" smtClean="0">
                <a:solidFill>
                  <a:schemeClr val="tx1"/>
                </a:solidFill>
                <a:effectLst/>
                <a:latin typeface="+mn-lt"/>
                <a:ea typeface="+mn-ea"/>
                <a:cs typeface="+mn-cs"/>
              </a:rPr>
              <a:t> Monitoring vital signs, tracking activity levels, and providing personalized health insights.</a:t>
            </a:r>
            <a:r>
              <a:rPr lang="en-US" sz="1200" b="0" i="0" u="none" strike="noStrike" kern="1200" baseline="30000" dirty="0" smtClean="0">
                <a:solidFill>
                  <a:schemeClr val="tx1"/>
                </a:solidFill>
                <a:effectLst/>
                <a:latin typeface="+mn-lt"/>
                <a:ea typeface="+mn-ea"/>
                <a:cs typeface="+mn-cs"/>
              </a:rPr>
              <a:t>26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Sports and Fitness:</a:t>
            </a:r>
            <a:r>
              <a:rPr lang="en-US" sz="1200" b="0" i="0" u="none" strike="noStrike" kern="1200" dirty="0" smtClean="0">
                <a:solidFill>
                  <a:schemeClr val="tx1"/>
                </a:solidFill>
                <a:effectLst/>
                <a:latin typeface="+mn-lt"/>
                <a:ea typeface="+mn-ea"/>
                <a:cs typeface="+mn-cs"/>
              </a:rPr>
              <a:t> Tracking athletic performance, providing real-time feedback during workouts, and preventing injuries.</a:t>
            </a:r>
            <a:r>
              <a:rPr lang="en-US" sz="1200" b="0" i="0" u="none" strike="noStrike" kern="1200" baseline="30000" dirty="0" smtClean="0">
                <a:solidFill>
                  <a:schemeClr val="tx1"/>
                </a:solidFill>
                <a:effectLst/>
                <a:latin typeface="+mn-lt"/>
                <a:ea typeface="+mn-ea"/>
                <a:cs typeface="+mn-cs"/>
              </a:rPr>
              <a:t>27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Medical and Healthcare:</a:t>
            </a:r>
            <a:r>
              <a:rPr lang="en-US" sz="1200" b="0" i="0" u="none" strike="noStrike" kern="1200" dirty="0" smtClean="0">
                <a:solidFill>
                  <a:schemeClr val="tx1"/>
                </a:solidFill>
                <a:effectLst/>
                <a:latin typeface="+mn-lt"/>
                <a:ea typeface="+mn-ea"/>
                <a:cs typeface="+mn-cs"/>
              </a:rPr>
              <a:t> Remote patient monitoring, rehabilitation, and early detection of health conditions.</a:t>
            </a:r>
            <a:r>
              <a:rPr lang="en-US" sz="1200" b="0" i="0" u="none" strike="noStrike" kern="1200" baseline="30000" dirty="0" smtClean="0">
                <a:solidFill>
                  <a:schemeClr val="tx1"/>
                </a:solidFill>
                <a:effectLst/>
                <a:latin typeface="+mn-lt"/>
                <a:ea typeface="+mn-ea"/>
                <a:cs typeface="+mn-cs"/>
              </a:rPr>
              <a:t>28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Military and Defense:</a:t>
            </a:r>
            <a:r>
              <a:rPr lang="en-US" sz="1200" b="0" i="0" u="none" strike="noStrike" kern="1200" dirty="0" smtClean="0">
                <a:solidFill>
                  <a:schemeClr val="tx1"/>
                </a:solidFill>
                <a:effectLst/>
                <a:latin typeface="+mn-lt"/>
                <a:ea typeface="+mn-ea"/>
                <a:cs typeface="+mn-cs"/>
              </a:rPr>
              <a:t> Monitoring soldier health and performance, providing tactical information, and enhancing communication.</a:t>
            </a:r>
            <a:r>
              <a:rPr lang="en-US" sz="1200" b="0" i="0" u="none" strike="noStrike" kern="1200" baseline="30000" dirty="0" smtClean="0">
                <a:solidFill>
                  <a:schemeClr val="tx1"/>
                </a:solidFill>
                <a:effectLst/>
                <a:latin typeface="+mn-lt"/>
                <a:ea typeface="+mn-ea"/>
                <a:cs typeface="+mn-cs"/>
              </a:rPr>
              <a:t>29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Fashion and Entertainment:</a:t>
            </a:r>
            <a:r>
              <a:rPr lang="en-US" sz="1200" b="0" i="0" u="none" strike="noStrike" kern="1200" dirty="0" smtClean="0">
                <a:solidFill>
                  <a:schemeClr val="tx1"/>
                </a:solidFill>
                <a:effectLst/>
                <a:latin typeface="+mn-lt"/>
                <a:ea typeface="+mn-ea"/>
                <a:cs typeface="+mn-cs"/>
              </a:rPr>
              <a:t> Creating interactive and responsive garments.</a:t>
            </a:r>
            <a:r>
              <a:rPr lang="en-US" sz="1200" b="0" i="0" u="none" strike="noStrike" kern="1200" baseline="30000" dirty="0" smtClean="0">
                <a:solidFill>
                  <a:schemeClr val="tx1"/>
                </a:solidFill>
                <a:effectLst/>
                <a:latin typeface="+mn-lt"/>
                <a:ea typeface="+mn-ea"/>
                <a:cs typeface="+mn-cs"/>
              </a:rPr>
              <a:t>30</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Advantages: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Continuous and Passive Monitoring:</a:t>
            </a:r>
            <a:r>
              <a:rPr lang="en-US" sz="1200" b="0" i="0" u="none" strike="noStrike" kern="1200" dirty="0" smtClean="0">
                <a:solidFill>
                  <a:schemeClr val="tx1"/>
                </a:solidFill>
                <a:effectLst/>
                <a:latin typeface="+mn-lt"/>
                <a:ea typeface="+mn-ea"/>
                <a:cs typeface="+mn-cs"/>
              </a:rPr>
              <a:t> Smart clothing can provide continuous monitoring of physiological and environmental data without requiring conscious effort from the user.</a:t>
            </a:r>
            <a:r>
              <a:rPr lang="en-US" sz="1200" b="0" i="0" u="none" strike="noStrike" kern="1200" baseline="30000" dirty="0" smtClean="0">
                <a:solidFill>
                  <a:schemeClr val="tx1"/>
                </a:solidFill>
                <a:effectLst/>
                <a:latin typeface="+mn-lt"/>
                <a:ea typeface="+mn-ea"/>
                <a:cs typeface="+mn-cs"/>
              </a:rPr>
              <a:t>31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Comfort and Convenience:</a:t>
            </a:r>
            <a:r>
              <a:rPr lang="en-US" sz="1200" b="0" i="0" u="none" strike="noStrike" kern="1200" dirty="0" smtClean="0">
                <a:solidFill>
                  <a:schemeClr val="tx1"/>
                </a:solidFill>
                <a:effectLst/>
                <a:latin typeface="+mn-lt"/>
                <a:ea typeface="+mn-ea"/>
                <a:cs typeface="+mn-cs"/>
              </a:rPr>
              <a:t> Integrating sensors and electronics into clothing can be more comfortable and convenient than wearing separate devices.</a:t>
            </a:r>
            <a:r>
              <a:rPr lang="en-US" sz="1200" b="0" i="0" u="none" strike="noStrike" kern="1200" baseline="30000" dirty="0" smtClean="0">
                <a:solidFill>
                  <a:schemeClr val="tx1"/>
                </a:solidFill>
                <a:effectLst/>
                <a:latin typeface="+mn-lt"/>
                <a:ea typeface="+mn-ea"/>
                <a:cs typeface="+mn-cs"/>
              </a:rPr>
              <a:t>32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Real-Time Feedback:</a:t>
            </a:r>
            <a:r>
              <a:rPr lang="en-US" sz="1200" b="0" i="0" u="none" strike="noStrike" kern="1200" dirty="0" smtClean="0">
                <a:solidFill>
                  <a:schemeClr val="tx1"/>
                </a:solidFill>
                <a:effectLst/>
                <a:latin typeface="+mn-lt"/>
                <a:ea typeface="+mn-ea"/>
                <a:cs typeface="+mn-cs"/>
              </a:rPr>
              <a:t> Smart clothing can provide real-time feedback to the user, allowing for immediate adjustments in behavior or activity.</a:t>
            </a:r>
            <a:r>
              <a:rPr lang="en-US" sz="1200" b="0" i="0" u="none" strike="noStrike" kern="1200" baseline="30000" dirty="0" smtClean="0">
                <a:solidFill>
                  <a:schemeClr val="tx1"/>
                </a:solidFill>
                <a:effectLst/>
                <a:latin typeface="+mn-lt"/>
                <a:ea typeface="+mn-ea"/>
                <a:cs typeface="+mn-cs"/>
              </a:rPr>
              <a:t>33</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Challenges:</a:t>
            </a:r>
            <a:endParaRPr lang="en-US" b="0" dirty="0" smtClean="0">
              <a:effectLst/>
            </a:endParaRPr>
          </a:p>
          <a:p>
            <a:pPr rtl="0" fontAlgn="base"/>
            <a:r>
              <a:rPr lang="en-US" sz="1200" b="1" i="0" u="none" strike="noStrike" kern="1200" dirty="0" err="1" smtClean="0">
                <a:solidFill>
                  <a:schemeClr val="tx1"/>
                </a:solidFill>
                <a:effectLst/>
                <a:latin typeface="+mn-lt"/>
                <a:ea typeface="+mn-ea"/>
                <a:cs typeface="+mn-cs"/>
              </a:rPr>
              <a:t>Washability</a:t>
            </a:r>
            <a:r>
              <a:rPr lang="en-US" sz="1200" b="1" i="0" u="none" strike="noStrike" kern="1200" dirty="0" smtClean="0">
                <a:solidFill>
                  <a:schemeClr val="tx1"/>
                </a:solidFill>
                <a:effectLst/>
                <a:latin typeface="+mn-lt"/>
                <a:ea typeface="+mn-ea"/>
                <a:cs typeface="+mn-cs"/>
              </a:rPr>
              <a:t> and Durability:</a:t>
            </a:r>
            <a:r>
              <a:rPr lang="en-US" sz="1200" b="0" i="0" u="none" strike="noStrike" kern="1200" dirty="0" smtClean="0">
                <a:solidFill>
                  <a:schemeClr val="tx1"/>
                </a:solidFill>
                <a:effectLst/>
                <a:latin typeface="+mn-lt"/>
                <a:ea typeface="+mn-ea"/>
                <a:cs typeface="+mn-cs"/>
              </a:rPr>
              <a:t> Ensuring the electronics can withstand washing and wear.</a:t>
            </a:r>
          </a:p>
          <a:p>
            <a:pPr rtl="0" fontAlgn="base"/>
            <a:r>
              <a:rPr lang="en-US" sz="1200" b="1" i="0" u="none" strike="noStrike" kern="1200" dirty="0" smtClean="0">
                <a:solidFill>
                  <a:schemeClr val="tx1"/>
                </a:solidFill>
                <a:effectLst/>
                <a:latin typeface="+mn-lt"/>
                <a:ea typeface="+mn-ea"/>
                <a:cs typeface="+mn-cs"/>
              </a:rPr>
              <a:t>Power Management:</a:t>
            </a:r>
            <a:r>
              <a:rPr lang="en-US" sz="1200" b="0" i="0" u="none" strike="noStrike" kern="1200" dirty="0" smtClean="0">
                <a:solidFill>
                  <a:schemeClr val="tx1"/>
                </a:solidFill>
                <a:effectLst/>
                <a:latin typeface="+mn-lt"/>
                <a:ea typeface="+mn-ea"/>
                <a:cs typeface="+mn-cs"/>
              </a:rPr>
              <a:t> Developing efficient and long-lasting power sources.</a:t>
            </a:r>
          </a:p>
          <a:p>
            <a:pPr rtl="0" fontAlgn="base"/>
            <a:r>
              <a:rPr lang="en-US" sz="1200" b="1" i="0" u="none" strike="noStrike" kern="1200" dirty="0" smtClean="0">
                <a:solidFill>
                  <a:schemeClr val="tx1"/>
                </a:solidFill>
                <a:effectLst/>
                <a:latin typeface="+mn-lt"/>
                <a:ea typeface="+mn-ea"/>
                <a:cs typeface="+mn-cs"/>
              </a:rPr>
              <a:t>Data Privacy and Security:</a:t>
            </a:r>
            <a:r>
              <a:rPr lang="en-US" sz="1200" b="0" i="0" u="none" strike="noStrike" kern="1200" dirty="0" smtClean="0">
                <a:solidFill>
                  <a:schemeClr val="tx1"/>
                </a:solidFill>
                <a:effectLst/>
                <a:latin typeface="+mn-lt"/>
                <a:ea typeface="+mn-ea"/>
                <a:cs typeface="+mn-cs"/>
              </a:rPr>
              <a:t> Protecting the sensitive data collected by smart clothing.</a:t>
            </a:r>
            <a:r>
              <a:rPr lang="en-US" sz="1200" b="0" i="0" u="none" strike="noStrike" kern="1200" baseline="30000" dirty="0" smtClean="0">
                <a:solidFill>
                  <a:schemeClr val="tx1"/>
                </a:solidFill>
                <a:effectLst/>
                <a:latin typeface="+mn-lt"/>
                <a:ea typeface="+mn-ea"/>
                <a:cs typeface="+mn-cs"/>
              </a:rPr>
              <a:t>34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Cost and Scalability:</a:t>
            </a:r>
            <a:r>
              <a:rPr lang="en-US" sz="1200" b="0" i="0" u="none" strike="noStrike" kern="1200" dirty="0" smtClean="0">
                <a:solidFill>
                  <a:schemeClr val="tx1"/>
                </a:solidFill>
                <a:effectLst/>
                <a:latin typeface="+mn-lt"/>
                <a:ea typeface="+mn-ea"/>
                <a:cs typeface="+mn-cs"/>
              </a:rPr>
              <a:t> Making smart clothing affordable and scalable for mass production.</a:t>
            </a:r>
          </a:p>
          <a:p>
            <a:pPr rtl="0"/>
            <a:r>
              <a:rPr lang="en-US" sz="1200" b="0" i="0" u="none" strike="noStrike" kern="1200" dirty="0" smtClean="0">
                <a:solidFill>
                  <a:schemeClr val="tx1"/>
                </a:solidFill>
                <a:effectLst/>
                <a:latin typeface="+mn-lt"/>
                <a:ea typeface="+mn-ea"/>
                <a:cs typeface="+mn-cs"/>
              </a:rPr>
              <a:t>Smart clothing represents a promising area of sensor technology and wearables, with the potential to revolutionize various industries.</a:t>
            </a:r>
            <a:r>
              <a:rPr lang="en-US" sz="1200" b="0" i="0" u="none" strike="noStrike" kern="1200" baseline="30000" dirty="0" smtClean="0">
                <a:solidFill>
                  <a:schemeClr val="tx1"/>
                </a:solidFill>
                <a:effectLst/>
                <a:latin typeface="+mn-lt"/>
                <a:ea typeface="+mn-ea"/>
                <a:cs typeface="+mn-cs"/>
              </a:rPr>
              <a:t>35</a:t>
            </a:r>
            <a:r>
              <a:rPr lang="en-US" sz="1200" b="0" i="0" u="none" strike="noStrike" kern="1200" dirty="0" smtClean="0">
                <a:solidFill>
                  <a:schemeClr val="tx1"/>
                </a:solidFill>
                <a:effectLst/>
                <a:latin typeface="+mn-lt"/>
                <a:ea typeface="+mn-ea"/>
                <a:cs typeface="+mn-cs"/>
              </a:rPr>
              <a:t> Ongoing research and development are focused on overcoming the existing challenges and creating more advanced, comfortable, and practical smart garments.</a:t>
            </a:r>
            <a:endParaRPr lang="en-US" b="0" dirty="0" smtClean="0">
              <a:effectLs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956814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Sweat analysis involves collecting and analyzing sweat to extract information about an individual's physiological state.</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Sweat contains various biomarkers, including electrolytes, metabolites, hormones, and proteins, which can provide insights into hydration status, electrolyte balance, stress levels, metabolic activity, and even certain disease states.</a:t>
            </a:r>
            <a:r>
              <a:rPr lang="en-US" sz="1200" b="0" i="0" u="none" strike="noStrike" kern="1200" baseline="30000" dirty="0" smtClean="0">
                <a:solidFill>
                  <a:schemeClr val="tx1"/>
                </a:solidFill>
                <a:effectLst/>
                <a:latin typeface="+mn-lt"/>
                <a:ea typeface="+mn-ea"/>
                <a:cs typeface="+mn-cs"/>
              </a:rPr>
              <a:t>2</a:t>
            </a:r>
            <a:r>
              <a:rPr lang="en-US" sz="1200" b="0" i="0" u="none" strike="noStrike" kern="1200" dirty="0" smtClean="0">
                <a:solidFill>
                  <a:schemeClr val="tx1"/>
                </a:solidFill>
                <a:effectLst/>
                <a:latin typeface="+mn-lt"/>
                <a:ea typeface="+mn-ea"/>
                <a:cs typeface="+mn-cs"/>
              </a:rPr>
              <a:t> Sweat analysis patches are wearable devices designed to collect and analyze sweat non-invasively.</a:t>
            </a:r>
            <a:r>
              <a:rPr lang="en-US" sz="1200" b="0" i="0" u="none" strike="noStrike" kern="1200" baseline="30000" dirty="0" smtClean="0">
                <a:solidFill>
                  <a:schemeClr val="tx1"/>
                </a:solidFill>
                <a:effectLst/>
                <a:latin typeface="+mn-lt"/>
                <a:ea typeface="+mn-ea"/>
                <a:cs typeface="+mn-cs"/>
              </a:rPr>
              <a:t>3</a:t>
            </a:r>
            <a:endParaRPr lang="en-US" b="0" dirty="0" smtClean="0">
              <a:effectLst/>
            </a:endParaRPr>
          </a:p>
          <a:p>
            <a:pPr rtl="0"/>
            <a:r>
              <a:rPr lang="en-US" sz="1200" b="0" i="0" u="none" strike="noStrike" kern="1200" dirty="0" smtClean="0">
                <a:solidFill>
                  <a:schemeClr val="tx1"/>
                </a:solidFill>
                <a:effectLst/>
                <a:latin typeface="+mn-lt"/>
                <a:ea typeface="+mn-ea"/>
                <a:cs typeface="+mn-cs"/>
              </a:rPr>
              <a:t>Here are 5 salient features of sweat analysis (and by extension, sweat analysis patches):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Non-Invasive and Continuous Monitoring:</a:t>
            </a:r>
            <a:r>
              <a:rPr lang="en-US" sz="1200" b="0" i="0" u="none" strike="noStrike" kern="1200" dirty="0" smtClean="0">
                <a:solidFill>
                  <a:schemeClr val="tx1"/>
                </a:solidFill>
                <a:effectLst/>
                <a:latin typeface="+mn-lt"/>
                <a:ea typeface="+mn-ea"/>
                <a:cs typeface="+mn-cs"/>
              </a:rPr>
              <a:t> Sweat analysis offers a non-invasive alternative to traditional blood tests for monitoring certain biomarkers.</a:t>
            </a:r>
            <a:r>
              <a:rPr lang="en-US" sz="1200" b="0" i="0" u="none" strike="noStrike" kern="1200" baseline="30000" dirty="0" smtClean="0">
                <a:solidFill>
                  <a:schemeClr val="tx1"/>
                </a:solidFill>
                <a:effectLst/>
                <a:latin typeface="+mn-lt"/>
                <a:ea typeface="+mn-ea"/>
                <a:cs typeface="+mn-cs"/>
              </a:rPr>
              <a:t>4</a:t>
            </a:r>
            <a:r>
              <a:rPr lang="en-US" sz="1200" b="0" i="0" u="none" strike="noStrike" kern="1200" dirty="0" smtClean="0">
                <a:solidFill>
                  <a:schemeClr val="tx1"/>
                </a:solidFill>
                <a:effectLst/>
                <a:latin typeface="+mn-lt"/>
                <a:ea typeface="+mn-ea"/>
                <a:cs typeface="+mn-cs"/>
              </a:rPr>
              <a:t> Sweat analysis patches can be worn for extended periods, enabling continuous monitoring of these biomarkers over time, providing a more dynamic picture of physiological changes.</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Detection of a Wide Range of Biomarkers:</a:t>
            </a:r>
            <a:r>
              <a:rPr lang="en-US" sz="1200" b="0" i="0" u="none" strike="noStrike" kern="1200" dirty="0" smtClean="0">
                <a:solidFill>
                  <a:schemeClr val="tx1"/>
                </a:solidFill>
                <a:effectLst/>
                <a:latin typeface="+mn-lt"/>
                <a:ea typeface="+mn-ea"/>
                <a:cs typeface="+mn-cs"/>
              </a:rPr>
              <a:t> Sweat contains a variety of analytes that can be measured, including:</a:t>
            </a:r>
          </a:p>
          <a:p>
            <a:pPr rtl="0" fontAlgn="base"/>
            <a:r>
              <a:rPr lang="en-US" sz="1200" b="1" i="0" u="none" strike="noStrike" kern="1200" dirty="0" smtClean="0">
                <a:solidFill>
                  <a:schemeClr val="tx1"/>
                </a:solidFill>
                <a:effectLst/>
                <a:latin typeface="+mn-lt"/>
                <a:ea typeface="+mn-ea"/>
                <a:cs typeface="+mn-cs"/>
              </a:rPr>
              <a:t>Electrolytes:</a:t>
            </a:r>
            <a:r>
              <a:rPr lang="en-US" sz="1200" b="0" i="0" u="none" strike="noStrike" kern="1200" dirty="0" smtClean="0">
                <a:solidFill>
                  <a:schemeClr val="tx1"/>
                </a:solidFill>
                <a:effectLst/>
                <a:latin typeface="+mn-lt"/>
                <a:ea typeface="+mn-ea"/>
                <a:cs typeface="+mn-cs"/>
              </a:rPr>
              <a:t> Sodium, potassium, chloride, magnesium – Provide information about hydration status and electrolyte balance.</a:t>
            </a:r>
          </a:p>
          <a:p>
            <a:pPr rtl="0" fontAlgn="base"/>
            <a:r>
              <a:rPr lang="en-US" sz="1200" b="1" i="0" u="none" strike="noStrike" kern="1200" dirty="0" smtClean="0">
                <a:solidFill>
                  <a:schemeClr val="tx1"/>
                </a:solidFill>
                <a:effectLst/>
                <a:latin typeface="+mn-lt"/>
                <a:ea typeface="+mn-ea"/>
                <a:cs typeface="+mn-cs"/>
              </a:rPr>
              <a:t>Metabolites:</a:t>
            </a:r>
            <a:r>
              <a:rPr lang="en-US" sz="1200" b="0" i="0" u="none" strike="noStrike" kern="1200" dirty="0" smtClean="0">
                <a:solidFill>
                  <a:schemeClr val="tx1"/>
                </a:solidFill>
                <a:effectLst/>
                <a:latin typeface="+mn-lt"/>
                <a:ea typeface="+mn-ea"/>
                <a:cs typeface="+mn-cs"/>
              </a:rPr>
              <a:t> Glucose, lactate, urea – Reflect metabolic activity and can be relevant for diabetes management or athletic performance.</a:t>
            </a:r>
          </a:p>
          <a:p>
            <a:pPr rtl="0" fontAlgn="base"/>
            <a:r>
              <a:rPr lang="en-US" sz="1200" b="1" i="0" u="none" strike="noStrike" kern="1200" dirty="0" smtClean="0">
                <a:solidFill>
                  <a:schemeClr val="tx1"/>
                </a:solidFill>
                <a:effectLst/>
                <a:latin typeface="+mn-lt"/>
                <a:ea typeface="+mn-ea"/>
                <a:cs typeface="+mn-cs"/>
              </a:rPr>
              <a:t>Hormones:</a:t>
            </a:r>
            <a:r>
              <a:rPr lang="en-US" sz="1200" b="0" i="0" u="none" strike="noStrike" kern="1200" dirty="0" smtClean="0">
                <a:solidFill>
                  <a:schemeClr val="tx1"/>
                </a:solidFill>
                <a:effectLst/>
                <a:latin typeface="+mn-lt"/>
                <a:ea typeface="+mn-ea"/>
                <a:cs typeface="+mn-cs"/>
              </a:rPr>
              <a:t> Cortisol – A stress hormone; can be used to monitor stress levels.</a:t>
            </a:r>
            <a:r>
              <a:rPr lang="en-US" sz="1200" b="0" i="0" u="none" strike="noStrike" kern="1200" baseline="30000" dirty="0" smtClean="0">
                <a:solidFill>
                  <a:schemeClr val="tx1"/>
                </a:solidFill>
                <a:effectLst/>
                <a:latin typeface="+mn-lt"/>
                <a:ea typeface="+mn-ea"/>
                <a:cs typeface="+mn-cs"/>
              </a:rPr>
              <a:t>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Proteins and Peptides:</a:t>
            </a:r>
            <a:r>
              <a:rPr lang="en-US" sz="1200" b="0" i="0" u="none" strike="noStrike" kern="1200" dirty="0" smtClean="0">
                <a:solidFill>
                  <a:schemeClr val="tx1"/>
                </a:solidFill>
                <a:effectLst/>
                <a:latin typeface="+mn-lt"/>
                <a:ea typeface="+mn-ea"/>
                <a:cs typeface="+mn-cs"/>
              </a:rPr>
              <a:t> Can potentially indicate certain health conditions or physiological states.</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Drugs and other exogenous substances:</a:t>
            </a:r>
            <a:r>
              <a:rPr lang="en-US" sz="1200" b="0" i="0" u="none" strike="noStrike" kern="1200" dirty="0" smtClean="0">
                <a:solidFill>
                  <a:schemeClr val="tx1"/>
                </a:solidFill>
                <a:effectLst/>
                <a:latin typeface="+mn-lt"/>
                <a:ea typeface="+mn-ea"/>
                <a:cs typeface="+mn-cs"/>
              </a:rPr>
              <a:t> Can be used for drug testing or monitoring exposure to environmental toxins.</a:t>
            </a:r>
            <a:r>
              <a:rPr lang="en-US" sz="1200" b="0" i="0" u="none" strike="noStrike" kern="1200" baseline="30000" dirty="0" smtClean="0">
                <a:solidFill>
                  <a:schemeClr val="tx1"/>
                </a:solidFill>
                <a:effectLst/>
                <a:latin typeface="+mn-lt"/>
                <a:ea typeface="+mn-ea"/>
                <a:cs typeface="+mn-cs"/>
              </a:rPr>
              <a:t>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Real-Time or Near Real-Time Analysis:</a:t>
            </a:r>
            <a:r>
              <a:rPr lang="en-US" sz="1200" b="0" i="0" u="none" strike="noStrike" kern="1200" dirty="0" smtClean="0">
                <a:solidFill>
                  <a:schemeClr val="tx1"/>
                </a:solidFill>
                <a:effectLst/>
                <a:latin typeface="+mn-lt"/>
                <a:ea typeface="+mn-ea"/>
                <a:cs typeface="+mn-cs"/>
              </a:rPr>
              <a:t> Some sweat analysis patches are designed for real-time or near real-time analysis, providing immediate feedback to the user or transmitting data wirelessly to a smartphone or other device.</a:t>
            </a:r>
            <a:r>
              <a:rPr lang="en-US" sz="1200" b="0" i="0" u="none" strike="noStrike" kern="1200" baseline="30000" dirty="0" smtClean="0">
                <a:solidFill>
                  <a:schemeClr val="tx1"/>
                </a:solidFill>
                <a:effectLst/>
                <a:latin typeface="+mn-lt"/>
                <a:ea typeface="+mn-ea"/>
                <a:cs typeface="+mn-cs"/>
              </a:rPr>
              <a:t>9</a:t>
            </a:r>
            <a:r>
              <a:rPr lang="en-US" sz="1200" b="0" i="0" u="none" strike="noStrike" kern="1200" dirty="0" smtClean="0">
                <a:solidFill>
                  <a:schemeClr val="tx1"/>
                </a:solidFill>
                <a:effectLst/>
                <a:latin typeface="+mn-lt"/>
                <a:ea typeface="+mn-ea"/>
                <a:cs typeface="+mn-cs"/>
              </a:rPr>
              <a:t> This enables timely interventions or adjustments based on the analyzed data. Other patches collect sweat over a period of time for later lab analysis.</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Personalized Insights and Applications:</a:t>
            </a:r>
            <a:r>
              <a:rPr lang="en-US" sz="1200" b="0" i="0" u="none" strike="noStrike" kern="1200" dirty="0" smtClean="0">
                <a:solidFill>
                  <a:schemeClr val="tx1"/>
                </a:solidFill>
                <a:effectLst/>
                <a:latin typeface="+mn-lt"/>
                <a:ea typeface="+mn-ea"/>
                <a:cs typeface="+mn-cs"/>
              </a:rPr>
              <a:t> The data obtained from sweat analysis can be used to provide personalized insights into an individual's health, fitness, or performance.</a:t>
            </a:r>
            <a:r>
              <a:rPr lang="en-US" sz="1200" b="0" i="0" u="none" strike="noStrike" kern="1200" baseline="30000" dirty="0" smtClean="0">
                <a:solidFill>
                  <a:schemeClr val="tx1"/>
                </a:solidFill>
                <a:effectLst/>
                <a:latin typeface="+mn-lt"/>
                <a:ea typeface="+mn-ea"/>
                <a:cs typeface="+mn-cs"/>
              </a:rPr>
              <a:t>11</a:t>
            </a:r>
            <a:r>
              <a:rPr lang="en-US" sz="1200" b="0" i="0" u="none" strike="noStrike" kern="1200" dirty="0" smtClean="0">
                <a:solidFill>
                  <a:schemeClr val="tx1"/>
                </a:solidFill>
                <a:effectLst/>
                <a:latin typeface="+mn-lt"/>
                <a:ea typeface="+mn-ea"/>
                <a:cs typeface="+mn-cs"/>
              </a:rPr>
              <a:t> This can be valuable for:</a:t>
            </a:r>
          </a:p>
          <a:p>
            <a:pPr rtl="0" fontAlgn="base"/>
            <a:r>
              <a:rPr lang="en-US" sz="1200" b="1" i="0" u="none" strike="noStrike" kern="1200" dirty="0" smtClean="0">
                <a:solidFill>
                  <a:schemeClr val="tx1"/>
                </a:solidFill>
                <a:effectLst/>
                <a:latin typeface="+mn-lt"/>
                <a:ea typeface="+mn-ea"/>
                <a:cs typeface="+mn-cs"/>
              </a:rPr>
              <a:t>Hydration Management:</a:t>
            </a:r>
            <a:r>
              <a:rPr lang="en-US" sz="1200" b="0" i="0" u="none" strike="noStrike" kern="1200" dirty="0" smtClean="0">
                <a:solidFill>
                  <a:schemeClr val="tx1"/>
                </a:solidFill>
                <a:effectLst/>
                <a:latin typeface="+mn-lt"/>
                <a:ea typeface="+mn-ea"/>
                <a:cs typeface="+mn-cs"/>
              </a:rPr>
              <a:t> Monitoring electrolyte loss during exercise to optimize hydration strategies.</a:t>
            </a:r>
            <a:r>
              <a:rPr lang="en-US" sz="1200" b="0" i="0" u="none" strike="noStrike" kern="1200" baseline="30000" dirty="0" smtClean="0">
                <a:solidFill>
                  <a:schemeClr val="tx1"/>
                </a:solidFill>
                <a:effectLst/>
                <a:latin typeface="+mn-lt"/>
                <a:ea typeface="+mn-ea"/>
                <a:cs typeface="+mn-cs"/>
              </a:rPr>
              <a:t>12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Performance Optimization:</a:t>
            </a:r>
            <a:r>
              <a:rPr lang="en-US" sz="1200" b="0" i="0" u="none" strike="noStrike" kern="1200" dirty="0" smtClean="0">
                <a:solidFill>
                  <a:schemeClr val="tx1"/>
                </a:solidFill>
                <a:effectLst/>
                <a:latin typeface="+mn-lt"/>
                <a:ea typeface="+mn-ea"/>
                <a:cs typeface="+mn-cs"/>
              </a:rPr>
              <a:t> Tracking lactate levels during workouts to adjust training intensity.</a:t>
            </a:r>
            <a:r>
              <a:rPr lang="en-US" sz="1200" b="0" i="0" u="none" strike="noStrike" kern="1200" baseline="30000" dirty="0" smtClean="0">
                <a:solidFill>
                  <a:schemeClr val="tx1"/>
                </a:solidFill>
                <a:effectLst/>
                <a:latin typeface="+mn-lt"/>
                <a:ea typeface="+mn-ea"/>
                <a:cs typeface="+mn-cs"/>
              </a:rPr>
              <a:t>13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Stress Monitoring:</a:t>
            </a:r>
            <a:r>
              <a:rPr lang="en-US" sz="1200" b="0" i="0" u="none" strike="noStrike" kern="1200" dirty="0" smtClean="0">
                <a:solidFill>
                  <a:schemeClr val="tx1"/>
                </a:solidFill>
                <a:effectLst/>
                <a:latin typeface="+mn-lt"/>
                <a:ea typeface="+mn-ea"/>
                <a:cs typeface="+mn-cs"/>
              </a:rPr>
              <a:t> Tracking cortisol levels to manage stress.</a:t>
            </a:r>
            <a:r>
              <a:rPr lang="en-US" sz="1200" b="0" i="0" u="none" strike="noStrike" kern="1200" baseline="30000" dirty="0" smtClean="0">
                <a:solidFill>
                  <a:schemeClr val="tx1"/>
                </a:solidFill>
                <a:effectLst/>
                <a:latin typeface="+mn-lt"/>
                <a:ea typeface="+mn-ea"/>
                <a:cs typeface="+mn-cs"/>
              </a:rPr>
              <a:t>14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Disease Monitoring:</a:t>
            </a:r>
            <a:r>
              <a:rPr lang="en-US" sz="1200" b="0" i="0" u="none" strike="noStrike" kern="1200" dirty="0" smtClean="0">
                <a:solidFill>
                  <a:schemeClr val="tx1"/>
                </a:solidFill>
                <a:effectLst/>
                <a:latin typeface="+mn-lt"/>
                <a:ea typeface="+mn-ea"/>
                <a:cs typeface="+mn-cs"/>
              </a:rPr>
              <a:t> Monitoring glucose levels for diabetes management or other relevant biomarkers for specific conditions.</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Potential for Miniaturization and Integration:</a:t>
            </a:r>
            <a:r>
              <a:rPr lang="en-US" sz="1200" b="0" i="0" u="none" strike="noStrike" kern="1200" dirty="0" smtClean="0">
                <a:solidFill>
                  <a:schemeClr val="tx1"/>
                </a:solidFill>
                <a:effectLst/>
                <a:latin typeface="+mn-lt"/>
                <a:ea typeface="+mn-ea"/>
                <a:cs typeface="+mn-cs"/>
              </a:rPr>
              <a:t> Sweat analysis patches can be designed to be small, flexible, and comfortable to wear. They can be integrated into other wearable devices or even incorporated into clothing.</a:t>
            </a:r>
            <a:r>
              <a:rPr lang="en-US" sz="1200" b="0" i="0" u="none" strike="noStrike" kern="1200" baseline="30000" dirty="0" smtClean="0">
                <a:solidFill>
                  <a:schemeClr val="tx1"/>
                </a:solidFill>
                <a:effectLst/>
                <a:latin typeface="+mn-lt"/>
                <a:ea typeface="+mn-ea"/>
                <a:cs typeface="+mn-cs"/>
              </a:rPr>
              <a:t>16</a:t>
            </a:r>
            <a:r>
              <a:rPr lang="en-US" sz="1200" b="0" i="0" u="none" strike="noStrike" kern="1200" dirty="0" smtClean="0">
                <a:solidFill>
                  <a:schemeClr val="tx1"/>
                </a:solidFill>
                <a:effectLst/>
                <a:latin typeface="+mn-lt"/>
                <a:ea typeface="+mn-ea"/>
                <a:cs typeface="+mn-cs"/>
              </a:rPr>
              <a:t> This makes them a convenient and unobtrusive way to collect physiological data.</a:t>
            </a:r>
          </a:p>
          <a:p>
            <a:pPr rtl="0"/>
            <a:r>
              <a:rPr lang="en-US" sz="1200" b="1" i="0" u="none" strike="noStrike" kern="1200" dirty="0" smtClean="0">
                <a:solidFill>
                  <a:schemeClr val="tx1"/>
                </a:solidFill>
                <a:effectLst/>
                <a:latin typeface="+mn-lt"/>
                <a:ea typeface="+mn-ea"/>
                <a:cs typeface="+mn-cs"/>
              </a:rPr>
              <a:t>How Sweat Analysis Patches Work (in general):</a:t>
            </a:r>
            <a:endParaRPr lang="en-US" b="0" dirty="0" smtClean="0">
              <a:effectLst/>
            </a:endParaRPr>
          </a:p>
          <a:p>
            <a:pPr rtl="0"/>
            <a:r>
              <a:rPr lang="en-US" sz="1200" b="0" i="0" u="none" strike="noStrike" kern="1200" dirty="0" smtClean="0">
                <a:solidFill>
                  <a:schemeClr val="tx1"/>
                </a:solidFill>
                <a:effectLst/>
                <a:latin typeface="+mn-lt"/>
                <a:ea typeface="+mn-ea"/>
                <a:cs typeface="+mn-cs"/>
              </a:rPr>
              <a:t>Sweat analysis patches typically consist of several key components: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Sweat Collection Microfluidics: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Microchannels</a:t>
            </a:r>
            <a:r>
              <a:rPr lang="en-US" sz="1200" b="0" i="0" u="none" strike="noStrike" kern="1200" dirty="0" smtClean="0">
                <a:solidFill>
                  <a:schemeClr val="tx1"/>
                </a:solidFill>
                <a:effectLst/>
                <a:latin typeface="+mn-lt"/>
                <a:ea typeface="+mn-ea"/>
                <a:cs typeface="+mn-cs"/>
              </a:rPr>
              <a:t> and reservoirs designed to collect and wick sweat from the skin.</a:t>
            </a:r>
            <a:r>
              <a:rPr lang="en-US" sz="1200" b="0" i="0" u="none" strike="noStrike" kern="1200" baseline="30000" dirty="0" smtClean="0">
                <a:solidFill>
                  <a:schemeClr val="tx1"/>
                </a:solidFill>
                <a:effectLst/>
                <a:latin typeface="+mn-lt"/>
                <a:ea typeface="+mn-ea"/>
                <a:cs typeface="+mn-cs"/>
              </a:rPr>
              <a:t>17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Sensing Elements:</a:t>
            </a:r>
            <a:r>
              <a:rPr lang="en-US" sz="1200" b="0" i="0" u="none" strike="noStrike" kern="1200" dirty="0" smtClean="0">
                <a:solidFill>
                  <a:schemeClr val="tx1"/>
                </a:solidFill>
                <a:effectLst/>
                <a:latin typeface="+mn-lt"/>
                <a:ea typeface="+mn-ea"/>
                <a:cs typeface="+mn-cs"/>
              </a:rPr>
              <a:t> Electrochemical, optical, or other types of sensors that detect and measure specific biomarkers in the collected sweat.</a:t>
            </a:r>
            <a:r>
              <a:rPr lang="en-US" sz="1200" b="0" i="0" u="none" strike="noStrike" kern="1200" baseline="30000" dirty="0" smtClean="0">
                <a:solidFill>
                  <a:schemeClr val="tx1"/>
                </a:solidFill>
                <a:effectLst/>
                <a:latin typeface="+mn-lt"/>
                <a:ea typeface="+mn-ea"/>
                <a:cs typeface="+mn-cs"/>
              </a:rPr>
              <a:t>18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Electronics and Communication:</a:t>
            </a:r>
            <a:r>
              <a:rPr lang="en-US" sz="1200" b="0" i="0" u="none" strike="noStrike" kern="1200" dirty="0" smtClean="0">
                <a:solidFill>
                  <a:schemeClr val="tx1"/>
                </a:solidFill>
                <a:effectLst/>
                <a:latin typeface="+mn-lt"/>
                <a:ea typeface="+mn-ea"/>
                <a:cs typeface="+mn-cs"/>
              </a:rPr>
              <a:t> Circuitry for signal processing, data storage, and wireless transmission (if applicable).</a:t>
            </a:r>
            <a:r>
              <a:rPr lang="en-US" sz="1200" b="0" i="0" u="none" strike="noStrike" kern="1200" baseline="30000" dirty="0" smtClean="0">
                <a:solidFill>
                  <a:schemeClr val="tx1"/>
                </a:solidFill>
                <a:effectLst/>
                <a:latin typeface="+mn-lt"/>
                <a:ea typeface="+mn-ea"/>
                <a:cs typeface="+mn-cs"/>
              </a:rPr>
              <a:t>19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Adhesive Layer:</a:t>
            </a:r>
            <a:r>
              <a:rPr lang="en-US" sz="1200" b="0" i="0" u="none" strike="noStrike" kern="1200" dirty="0" smtClean="0">
                <a:solidFill>
                  <a:schemeClr val="tx1"/>
                </a:solidFill>
                <a:effectLst/>
                <a:latin typeface="+mn-lt"/>
                <a:ea typeface="+mn-ea"/>
                <a:cs typeface="+mn-cs"/>
              </a:rPr>
              <a:t> A biocompatible adhesive to secure the patch to the skin.</a:t>
            </a:r>
            <a:r>
              <a:rPr lang="en-US" sz="1200" b="0" i="0" u="none" strike="noStrike" kern="1200" baseline="30000" dirty="0" smtClean="0">
                <a:solidFill>
                  <a:schemeClr val="tx1"/>
                </a:solidFill>
                <a:effectLst/>
                <a:latin typeface="+mn-lt"/>
                <a:ea typeface="+mn-ea"/>
                <a:cs typeface="+mn-cs"/>
              </a:rPr>
              <a:t>20</a:t>
            </a:r>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Sweat analysis is a rapidly developing field with the potential to significantly impact various areas, including healthcare, sports, and personal wellness.</a:t>
            </a:r>
            <a:r>
              <a:rPr lang="en-US" sz="1200" b="0" i="0" u="none" strike="noStrike" kern="1200" baseline="30000" dirty="0" smtClean="0">
                <a:solidFill>
                  <a:schemeClr val="tx1"/>
                </a:solidFill>
                <a:effectLst/>
                <a:latin typeface="+mn-lt"/>
                <a:ea typeface="+mn-ea"/>
                <a:cs typeface="+mn-cs"/>
              </a:rPr>
              <a:t>21</a:t>
            </a:r>
            <a:r>
              <a:rPr lang="en-US" sz="1200" b="0" i="0" u="none" strike="noStrike" kern="1200" dirty="0" smtClean="0">
                <a:solidFill>
                  <a:schemeClr val="tx1"/>
                </a:solidFill>
                <a:effectLst/>
                <a:latin typeface="+mn-lt"/>
                <a:ea typeface="+mn-ea"/>
                <a:cs typeface="+mn-cs"/>
              </a:rPr>
              <a:t> Ongoing research is focused on improving sensor accuracy, expanding the range of detectable biomarkers, and developing more sophisticated and user-friendly sweat analysis patches.</a:t>
            </a:r>
            <a:r>
              <a:rPr lang="en-US" sz="1200" b="0" i="0" u="none" strike="noStrike" kern="1200" baseline="30000" dirty="0" smtClean="0">
                <a:solidFill>
                  <a:schemeClr val="tx1"/>
                </a:solidFill>
                <a:effectLst/>
                <a:latin typeface="+mn-lt"/>
                <a:ea typeface="+mn-ea"/>
                <a:cs typeface="+mn-cs"/>
              </a:rPr>
              <a:t>22</a:t>
            </a:r>
            <a:endParaRPr lang="en-US" b="0" dirty="0" smtClean="0">
              <a:effectLs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3853684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Sweat analysis involves collecting and analyzing sweat to extract information about an individual's physiological state.</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Sweat contains various biomarkers, including electrolytes, metabolites, hormones, and proteins, which can provide insights into hydration status, electrolyte balance, stress levels, metabolic activity, and even certain disease states.</a:t>
            </a:r>
            <a:r>
              <a:rPr lang="en-US" sz="1200" b="0" i="0" u="none" strike="noStrike" kern="1200" baseline="30000" dirty="0" smtClean="0">
                <a:solidFill>
                  <a:schemeClr val="tx1"/>
                </a:solidFill>
                <a:effectLst/>
                <a:latin typeface="+mn-lt"/>
                <a:ea typeface="+mn-ea"/>
                <a:cs typeface="+mn-cs"/>
              </a:rPr>
              <a:t>2</a:t>
            </a:r>
            <a:r>
              <a:rPr lang="en-US" sz="1200" b="0" i="0" u="none" strike="noStrike" kern="1200" dirty="0" smtClean="0">
                <a:solidFill>
                  <a:schemeClr val="tx1"/>
                </a:solidFill>
                <a:effectLst/>
                <a:latin typeface="+mn-lt"/>
                <a:ea typeface="+mn-ea"/>
                <a:cs typeface="+mn-cs"/>
              </a:rPr>
              <a:t> Sweat analysis patches are wearable devices designed to collect and analyze sweat non-invasively.</a:t>
            </a:r>
            <a:r>
              <a:rPr lang="en-US" sz="1200" b="0" i="0" u="none" strike="noStrike" kern="1200" baseline="30000" dirty="0" smtClean="0">
                <a:solidFill>
                  <a:schemeClr val="tx1"/>
                </a:solidFill>
                <a:effectLst/>
                <a:latin typeface="+mn-lt"/>
                <a:ea typeface="+mn-ea"/>
                <a:cs typeface="+mn-cs"/>
              </a:rPr>
              <a:t>3</a:t>
            </a:r>
            <a:endParaRPr lang="en-US" b="0" dirty="0" smtClean="0">
              <a:effectLst/>
            </a:endParaRPr>
          </a:p>
          <a:p>
            <a:pPr rtl="0"/>
            <a:r>
              <a:rPr lang="en-US" sz="1200" b="0" i="0" u="none" strike="noStrike" kern="1200" dirty="0" smtClean="0">
                <a:solidFill>
                  <a:schemeClr val="tx1"/>
                </a:solidFill>
                <a:effectLst/>
                <a:latin typeface="+mn-lt"/>
                <a:ea typeface="+mn-ea"/>
                <a:cs typeface="+mn-cs"/>
              </a:rPr>
              <a:t>Here are 5 salient features of sweat analysis (and by extension, sweat analysis patches):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Non-Invasive and Continuous Monitoring:</a:t>
            </a:r>
            <a:r>
              <a:rPr lang="en-US" sz="1200" b="0" i="0" u="none" strike="noStrike" kern="1200" dirty="0" smtClean="0">
                <a:solidFill>
                  <a:schemeClr val="tx1"/>
                </a:solidFill>
                <a:effectLst/>
                <a:latin typeface="+mn-lt"/>
                <a:ea typeface="+mn-ea"/>
                <a:cs typeface="+mn-cs"/>
              </a:rPr>
              <a:t> Sweat analysis offers a non-invasive alternative to traditional blood tests for monitoring certain biomarkers.</a:t>
            </a:r>
            <a:r>
              <a:rPr lang="en-US" sz="1200" b="0" i="0" u="none" strike="noStrike" kern="1200" baseline="30000" dirty="0" smtClean="0">
                <a:solidFill>
                  <a:schemeClr val="tx1"/>
                </a:solidFill>
                <a:effectLst/>
                <a:latin typeface="+mn-lt"/>
                <a:ea typeface="+mn-ea"/>
                <a:cs typeface="+mn-cs"/>
              </a:rPr>
              <a:t>4</a:t>
            </a:r>
            <a:r>
              <a:rPr lang="en-US" sz="1200" b="0" i="0" u="none" strike="noStrike" kern="1200" dirty="0" smtClean="0">
                <a:solidFill>
                  <a:schemeClr val="tx1"/>
                </a:solidFill>
                <a:effectLst/>
                <a:latin typeface="+mn-lt"/>
                <a:ea typeface="+mn-ea"/>
                <a:cs typeface="+mn-cs"/>
              </a:rPr>
              <a:t> Sweat analysis patches can be worn for extended periods, enabling continuous monitoring of these biomarkers over time, providing a more dynamic picture of physiological changes.</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Detection of a Wide Range of Biomarkers:</a:t>
            </a:r>
            <a:r>
              <a:rPr lang="en-US" sz="1200" b="0" i="0" u="none" strike="noStrike" kern="1200" dirty="0" smtClean="0">
                <a:solidFill>
                  <a:schemeClr val="tx1"/>
                </a:solidFill>
                <a:effectLst/>
                <a:latin typeface="+mn-lt"/>
                <a:ea typeface="+mn-ea"/>
                <a:cs typeface="+mn-cs"/>
              </a:rPr>
              <a:t> Sweat contains a variety of analytes that can be measured, including:</a:t>
            </a:r>
          </a:p>
          <a:p>
            <a:pPr rtl="0" fontAlgn="base"/>
            <a:r>
              <a:rPr lang="en-US" sz="1200" b="1" i="0" u="none" strike="noStrike" kern="1200" dirty="0" smtClean="0">
                <a:solidFill>
                  <a:schemeClr val="tx1"/>
                </a:solidFill>
                <a:effectLst/>
                <a:latin typeface="+mn-lt"/>
                <a:ea typeface="+mn-ea"/>
                <a:cs typeface="+mn-cs"/>
              </a:rPr>
              <a:t>Electrolytes:</a:t>
            </a:r>
            <a:r>
              <a:rPr lang="en-US" sz="1200" b="0" i="0" u="none" strike="noStrike" kern="1200" dirty="0" smtClean="0">
                <a:solidFill>
                  <a:schemeClr val="tx1"/>
                </a:solidFill>
                <a:effectLst/>
                <a:latin typeface="+mn-lt"/>
                <a:ea typeface="+mn-ea"/>
                <a:cs typeface="+mn-cs"/>
              </a:rPr>
              <a:t> Sodium, potassium, chloride, magnesium – Provide information about hydration status and electrolyte balance.</a:t>
            </a:r>
          </a:p>
          <a:p>
            <a:pPr rtl="0" fontAlgn="base"/>
            <a:r>
              <a:rPr lang="en-US" sz="1200" b="1" i="0" u="none" strike="noStrike" kern="1200" dirty="0" smtClean="0">
                <a:solidFill>
                  <a:schemeClr val="tx1"/>
                </a:solidFill>
                <a:effectLst/>
                <a:latin typeface="+mn-lt"/>
                <a:ea typeface="+mn-ea"/>
                <a:cs typeface="+mn-cs"/>
              </a:rPr>
              <a:t>Metabolites:</a:t>
            </a:r>
            <a:r>
              <a:rPr lang="en-US" sz="1200" b="0" i="0" u="none" strike="noStrike" kern="1200" dirty="0" smtClean="0">
                <a:solidFill>
                  <a:schemeClr val="tx1"/>
                </a:solidFill>
                <a:effectLst/>
                <a:latin typeface="+mn-lt"/>
                <a:ea typeface="+mn-ea"/>
                <a:cs typeface="+mn-cs"/>
              </a:rPr>
              <a:t> Glucose, lactate, urea – Reflect metabolic activity and can be relevant for diabetes management or athletic performance.</a:t>
            </a:r>
          </a:p>
          <a:p>
            <a:pPr rtl="0" fontAlgn="base"/>
            <a:r>
              <a:rPr lang="en-US" sz="1200" b="1" i="0" u="none" strike="noStrike" kern="1200" dirty="0" smtClean="0">
                <a:solidFill>
                  <a:schemeClr val="tx1"/>
                </a:solidFill>
                <a:effectLst/>
                <a:latin typeface="+mn-lt"/>
                <a:ea typeface="+mn-ea"/>
                <a:cs typeface="+mn-cs"/>
              </a:rPr>
              <a:t>Hormones:</a:t>
            </a:r>
            <a:r>
              <a:rPr lang="en-US" sz="1200" b="0" i="0" u="none" strike="noStrike" kern="1200" dirty="0" smtClean="0">
                <a:solidFill>
                  <a:schemeClr val="tx1"/>
                </a:solidFill>
                <a:effectLst/>
                <a:latin typeface="+mn-lt"/>
                <a:ea typeface="+mn-ea"/>
                <a:cs typeface="+mn-cs"/>
              </a:rPr>
              <a:t> Cortisol – A stress hormone; can be used to monitor stress levels.</a:t>
            </a:r>
            <a:r>
              <a:rPr lang="en-US" sz="1200" b="0" i="0" u="none" strike="noStrike" kern="1200" baseline="30000" dirty="0" smtClean="0">
                <a:solidFill>
                  <a:schemeClr val="tx1"/>
                </a:solidFill>
                <a:effectLst/>
                <a:latin typeface="+mn-lt"/>
                <a:ea typeface="+mn-ea"/>
                <a:cs typeface="+mn-cs"/>
              </a:rPr>
              <a:t>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Proteins and Peptides:</a:t>
            </a:r>
            <a:r>
              <a:rPr lang="en-US" sz="1200" b="0" i="0" u="none" strike="noStrike" kern="1200" dirty="0" smtClean="0">
                <a:solidFill>
                  <a:schemeClr val="tx1"/>
                </a:solidFill>
                <a:effectLst/>
                <a:latin typeface="+mn-lt"/>
                <a:ea typeface="+mn-ea"/>
                <a:cs typeface="+mn-cs"/>
              </a:rPr>
              <a:t> Can potentially indicate certain health conditions or physiological states.</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Drugs and other exogenous substances:</a:t>
            </a:r>
            <a:r>
              <a:rPr lang="en-US" sz="1200" b="0" i="0" u="none" strike="noStrike" kern="1200" dirty="0" smtClean="0">
                <a:solidFill>
                  <a:schemeClr val="tx1"/>
                </a:solidFill>
                <a:effectLst/>
                <a:latin typeface="+mn-lt"/>
                <a:ea typeface="+mn-ea"/>
                <a:cs typeface="+mn-cs"/>
              </a:rPr>
              <a:t> Can be used for drug testing or monitoring exposure to environmental toxins.</a:t>
            </a:r>
            <a:r>
              <a:rPr lang="en-US" sz="1200" b="0" i="0" u="none" strike="noStrike" kern="1200" baseline="30000" dirty="0" smtClean="0">
                <a:solidFill>
                  <a:schemeClr val="tx1"/>
                </a:solidFill>
                <a:effectLst/>
                <a:latin typeface="+mn-lt"/>
                <a:ea typeface="+mn-ea"/>
                <a:cs typeface="+mn-cs"/>
              </a:rPr>
              <a:t>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Real-Time or Near Real-Time Analysis:</a:t>
            </a:r>
            <a:r>
              <a:rPr lang="en-US" sz="1200" b="0" i="0" u="none" strike="noStrike" kern="1200" dirty="0" smtClean="0">
                <a:solidFill>
                  <a:schemeClr val="tx1"/>
                </a:solidFill>
                <a:effectLst/>
                <a:latin typeface="+mn-lt"/>
                <a:ea typeface="+mn-ea"/>
                <a:cs typeface="+mn-cs"/>
              </a:rPr>
              <a:t> Some sweat analysis patches are designed for real-time or near real-time analysis, providing immediate feedback to the user or transmitting data wirelessly to a smartphone or other device.</a:t>
            </a:r>
            <a:r>
              <a:rPr lang="en-US" sz="1200" b="0" i="0" u="none" strike="noStrike" kern="1200" baseline="30000" dirty="0" smtClean="0">
                <a:solidFill>
                  <a:schemeClr val="tx1"/>
                </a:solidFill>
                <a:effectLst/>
                <a:latin typeface="+mn-lt"/>
                <a:ea typeface="+mn-ea"/>
                <a:cs typeface="+mn-cs"/>
              </a:rPr>
              <a:t>9</a:t>
            </a:r>
            <a:r>
              <a:rPr lang="en-US" sz="1200" b="0" i="0" u="none" strike="noStrike" kern="1200" dirty="0" smtClean="0">
                <a:solidFill>
                  <a:schemeClr val="tx1"/>
                </a:solidFill>
                <a:effectLst/>
                <a:latin typeface="+mn-lt"/>
                <a:ea typeface="+mn-ea"/>
                <a:cs typeface="+mn-cs"/>
              </a:rPr>
              <a:t> This enables timely interventions or adjustments based on the analyzed data. Other patches collect sweat over a period of time for later lab analysis.</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Personalized Insights and Applications:</a:t>
            </a:r>
            <a:r>
              <a:rPr lang="en-US" sz="1200" b="0" i="0" u="none" strike="noStrike" kern="1200" dirty="0" smtClean="0">
                <a:solidFill>
                  <a:schemeClr val="tx1"/>
                </a:solidFill>
                <a:effectLst/>
                <a:latin typeface="+mn-lt"/>
                <a:ea typeface="+mn-ea"/>
                <a:cs typeface="+mn-cs"/>
              </a:rPr>
              <a:t> The data obtained from sweat analysis can be used to provide personalized insights into an individual's health, fitness, or performance.</a:t>
            </a:r>
            <a:r>
              <a:rPr lang="en-US" sz="1200" b="0" i="0" u="none" strike="noStrike" kern="1200" baseline="30000" dirty="0" smtClean="0">
                <a:solidFill>
                  <a:schemeClr val="tx1"/>
                </a:solidFill>
                <a:effectLst/>
                <a:latin typeface="+mn-lt"/>
                <a:ea typeface="+mn-ea"/>
                <a:cs typeface="+mn-cs"/>
              </a:rPr>
              <a:t>11</a:t>
            </a:r>
            <a:r>
              <a:rPr lang="en-US" sz="1200" b="0" i="0" u="none" strike="noStrike" kern="1200" dirty="0" smtClean="0">
                <a:solidFill>
                  <a:schemeClr val="tx1"/>
                </a:solidFill>
                <a:effectLst/>
                <a:latin typeface="+mn-lt"/>
                <a:ea typeface="+mn-ea"/>
                <a:cs typeface="+mn-cs"/>
              </a:rPr>
              <a:t> This can be valuable for:</a:t>
            </a:r>
          </a:p>
          <a:p>
            <a:pPr rtl="0" fontAlgn="base"/>
            <a:r>
              <a:rPr lang="en-US" sz="1200" b="1" i="0" u="none" strike="noStrike" kern="1200" dirty="0" smtClean="0">
                <a:solidFill>
                  <a:schemeClr val="tx1"/>
                </a:solidFill>
                <a:effectLst/>
                <a:latin typeface="+mn-lt"/>
                <a:ea typeface="+mn-ea"/>
                <a:cs typeface="+mn-cs"/>
              </a:rPr>
              <a:t>Hydration Management:</a:t>
            </a:r>
            <a:r>
              <a:rPr lang="en-US" sz="1200" b="0" i="0" u="none" strike="noStrike" kern="1200" dirty="0" smtClean="0">
                <a:solidFill>
                  <a:schemeClr val="tx1"/>
                </a:solidFill>
                <a:effectLst/>
                <a:latin typeface="+mn-lt"/>
                <a:ea typeface="+mn-ea"/>
                <a:cs typeface="+mn-cs"/>
              </a:rPr>
              <a:t> Monitoring electrolyte loss during exercise to optimize hydration strategies.</a:t>
            </a:r>
            <a:r>
              <a:rPr lang="en-US" sz="1200" b="0" i="0" u="none" strike="noStrike" kern="1200" baseline="30000" dirty="0" smtClean="0">
                <a:solidFill>
                  <a:schemeClr val="tx1"/>
                </a:solidFill>
                <a:effectLst/>
                <a:latin typeface="+mn-lt"/>
                <a:ea typeface="+mn-ea"/>
                <a:cs typeface="+mn-cs"/>
              </a:rPr>
              <a:t>12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Performance Optimization:</a:t>
            </a:r>
            <a:r>
              <a:rPr lang="en-US" sz="1200" b="0" i="0" u="none" strike="noStrike" kern="1200" dirty="0" smtClean="0">
                <a:solidFill>
                  <a:schemeClr val="tx1"/>
                </a:solidFill>
                <a:effectLst/>
                <a:latin typeface="+mn-lt"/>
                <a:ea typeface="+mn-ea"/>
                <a:cs typeface="+mn-cs"/>
              </a:rPr>
              <a:t> Tracking lactate levels during workouts to adjust training intensity.</a:t>
            </a:r>
            <a:r>
              <a:rPr lang="en-US" sz="1200" b="0" i="0" u="none" strike="noStrike" kern="1200" baseline="30000" dirty="0" smtClean="0">
                <a:solidFill>
                  <a:schemeClr val="tx1"/>
                </a:solidFill>
                <a:effectLst/>
                <a:latin typeface="+mn-lt"/>
                <a:ea typeface="+mn-ea"/>
                <a:cs typeface="+mn-cs"/>
              </a:rPr>
              <a:t>13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Stress Monitoring:</a:t>
            </a:r>
            <a:r>
              <a:rPr lang="en-US" sz="1200" b="0" i="0" u="none" strike="noStrike" kern="1200" dirty="0" smtClean="0">
                <a:solidFill>
                  <a:schemeClr val="tx1"/>
                </a:solidFill>
                <a:effectLst/>
                <a:latin typeface="+mn-lt"/>
                <a:ea typeface="+mn-ea"/>
                <a:cs typeface="+mn-cs"/>
              </a:rPr>
              <a:t> Tracking cortisol levels to manage stress.</a:t>
            </a:r>
            <a:r>
              <a:rPr lang="en-US" sz="1200" b="0" i="0" u="none" strike="noStrike" kern="1200" baseline="30000" dirty="0" smtClean="0">
                <a:solidFill>
                  <a:schemeClr val="tx1"/>
                </a:solidFill>
                <a:effectLst/>
                <a:latin typeface="+mn-lt"/>
                <a:ea typeface="+mn-ea"/>
                <a:cs typeface="+mn-cs"/>
              </a:rPr>
              <a:t>14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Disease Monitoring:</a:t>
            </a:r>
            <a:r>
              <a:rPr lang="en-US" sz="1200" b="0" i="0" u="none" strike="noStrike" kern="1200" dirty="0" smtClean="0">
                <a:solidFill>
                  <a:schemeClr val="tx1"/>
                </a:solidFill>
                <a:effectLst/>
                <a:latin typeface="+mn-lt"/>
                <a:ea typeface="+mn-ea"/>
                <a:cs typeface="+mn-cs"/>
              </a:rPr>
              <a:t> Monitoring glucose levels for diabetes management or other relevant biomarkers for specific conditions.</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Potential for Miniaturization and Integration:</a:t>
            </a:r>
            <a:r>
              <a:rPr lang="en-US" sz="1200" b="0" i="0" u="none" strike="noStrike" kern="1200" dirty="0" smtClean="0">
                <a:solidFill>
                  <a:schemeClr val="tx1"/>
                </a:solidFill>
                <a:effectLst/>
                <a:latin typeface="+mn-lt"/>
                <a:ea typeface="+mn-ea"/>
                <a:cs typeface="+mn-cs"/>
              </a:rPr>
              <a:t> Sweat analysis patches can be designed to be small, flexible, and comfortable to wear. They can be integrated into other wearable devices or even incorporated into clothing.</a:t>
            </a:r>
            <a:r>
              <a:rPr lang="en-US" sz="1200" b="0" i="0" u="none" strike="noStrike" kern="1200" baseline="30000" dirty="0" smtClean="0">
                <a:solidFill>
                  <a:schemeClr val="tx1"/>
                </a:solidFill>
                <a:effectLst/>
                <a:latin typeface="+mn-lt"/>
                <a:ea typeface="+mn-ea"/>
                <a:cs typeface="+mn-cs"/>
              </a:rPr>
              <a:t>16</a:t>
            </a:r>
            <a:r>
              <a:rPr lang="en-US" sz="1200" b="0" i="0" u="none" strike="noStrike" kern="1200" dirty="0" smtClean="0">
                <a:solidFill>
                  <a:schemeClr val="tx1"/>
                </a:solidFill>
                <a:effectLst/>
                <a:latin typeface="+mn-lt"/>
                <a:ea typeface="+mn-ea"/>
                <a:cs typeface="+mn-cs"/>
              </a:rPr>
              <a:t> This makes them a convenient and unobtrusive way to collect physiological data.</a:t>
            </a:r>
          </a:p>
          <a:p>
            <a:pPr rtl="0"/>
            <a:r>
              <a:rPr lang="en-US" sz="1200" b="1" i="0" u="none" strike="noStrike" kern="1200" dirty="0" smtClean="0">
                <a:solidFill>
                  <a:schemeClr val="tx1"/>
                </a:solidFill>
                <a:effectLst/>
                <a:latin typeface="+mn-lt"/>
                <a:ea typeface="+mn-ea"/>
                <a:cs typeface="+mn-cs"/>
              </a:rPr>
              <a:t>How Sweat Analysis Patches Work (in general):</a:t>
            </a:r>
            <a:endParaRPr lang="en-US" b="0" dirty="0" smtClean="0">
              <a:effectLst/>
            </a:endParaRPr>
          </a:p>
          <a:p>
            <a:pPr rtl="0"/>
            <a:r>
              <a:rPr lang="en-US" sz="1200" b="0" i="0" u="none" strike="noStrike" kern="1200" dirty="0" smtClean="0">
                <a:solidFill>
                  <a:schemeClr val="tx1"/>
                </a:solidFill>
                <a:effectLst/>
                <a:latin typeface="+mn-lt"/>
                <a:ea typeface="+mn-ea"/>
                <a:cs typeface="+mn-cs"/>
              </a:rPr>
              <a:t>Sweat analysis patches typically consist of several key components: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Sweat Collection Microfluidics: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Microchannels</a:t>
            </a:r>
            <a:r>
              <a:rPr lang="en-US" sz="1200" b="0" i="0" u="none" strike="noStrike" kern="1200" dirty="0" smtClean="0">
                <a:solidFill>
                  <a:schemeClr val="tx1"/>
                </a:solidFill>
                <a:effectLst/>
                <a:latin typeface="+mn-lt"/>
                <a:ea typeface="+mn-ea"/>
                <a:cs typeface="+mn-cs"/>
              </a:rPr>
              <a:t> and reservoirs designed to collect and wick sweat from the skin.</a:t>
            </a:r>
            <a:r>
              <a:rPr lang="en-US" sz="1200" b="0" i="0" u="none" strike="noStrike" kern="1200" baseline="30000" dirty="0" smtClean="0">
                <a:solidFill>
                  <a:schemeClr val="tx1"/>
                </a:solidFill>
                <a:effectLst/>
                <a:latin typeface="+mn-lt"/>
                <a:ea typeface="+mn-ea"/>
                <a:cs typeface="+mn-cs"/>
              </a:rPr>
              <a:t>17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Sensing Elements:</a:t>
            </a:r>
            <a:r>
              <a:rPr lang="en-US" sz="1200" b="0" i="0" u="none" strike="noStrike" kern="1200" dirty="0" smtClean="0">
                <a:solidFill>
                  <a:schemeClr val="tx1"/>
                </a:solidFill>
                <a:effectLst/>
                <a:latin typeface="+mn-lt"/>
                <a:ea typeface="+mn-ea"/>
                <a:cs typeface="+mn-cs"/>
              </a:rPr>
              <a:t> Electrochemical, optical, or other types of sensors that detect and measure specific biomarkers in the collected sweat.</a:t>
            </a:r>
            <a:r>
              <a:rPr lang="en-US" sz="1200" b="0" i="0" u="none" strike="noStrike" kern="1200" baseline="30000" dirty="0" smtClean="0">
                <a:solidFill>
                  <a:schemeClr val="tx1"/>
                </a:solidFill>
                <a:effectLst/>
                <a:latin typeface="+mn-lt"/>
                <a:ea typeface="+mn-ea"/>
                <a:cs typeface="+mn-cs"/>
              </a:rPr>
              <a:t>18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Electronics and Communication:</a:t>
            </a:r>
            <a:r>
              <a:rPr lang="en-US" sz="1200" b="0" i="0" u="none" strike="noStrike" kern="1200" dirty="0" smtClean="0">
                <a:solidFill>
                  <a:schemeClr val="tx1"/>
                </a:solidFill>
                <a:effectLst/>
                <a:latin typeface="+mn-lt"/>
                <a:ea typeface="+mn-ea"/>
                <a:cs typeface="+mn-cs"/>
              </a:rPr>
              <a:t> Circuitry for signal processing, data storage, and wireless transmission (if applicable).</a:t>
            </a:r>
            <a:r>
              <a:rPr lang="en-US" sz="1200" b="0" i="0" u="none" strike="noStrike" kern="1200" baseline="30000" dirty="0" smtClean="0">
                <a:solidFill>
                  <a:schemeClr val="tx1"/>
                </a:solidFill>
                <a:effectLst/>
                <a:latin typeface="+mn-lt"/>
                <a:ea typeface="+mn-ea"/>
                <a:cs typeface="+mn-cs"/>
              </a:rPr>
              <a:t>19</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Adhesive Layer:</a:t>
            </a:r>
            <a:r>
              <a:rPr lang="en-US" sz="1200" b="0" i="0" u="none" strike="noStrike" kern="1200" dirty="0" smtClean="0">
                <a:solidFill>
                  <a:schemeClr val="tx1"/>
                </a:solidFill>
                <a:effectLst/>
                <a:latin typeface="+mn-lt"/>
                <a:ea typeface="+mn-ea"/>
                <a:cs typeface="+mn-cs"/>
              </a:rPr>
              <a:t> A biocompatible adhesive to secure the patch to the skin.</a:t>
            </a:r>
            <a:r>
              <a:rPr lang="en-US" sz="1200" b="0" i="0" u="none" strike="noStrike" kern="1200" baseline="30000" dirty="0" smtClean="0">
                <a:solidFill>
                  <a:schemeClr val="tx1"/>
                </a:solidFill>
                <a:effectLst/>
                <a:latin typeface="+mn-lt"/>
                <a:ea typeface="+mn-ea"/>
                <a:cs typeface="+mn-cs"/>
              </a:rPr>
              <a:t>20</a:t>
            </a:r>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Sweat analysis is a rapidly developing field with the potential to significantly impact various areas, including healthcare, sports, and personal wellness.</a:t>
            </a:r>
            <a:r>
              <a:rPr lang="en-US" sz="1200" b="0" i="0" u="none" strike="noStrike" kern="1200" baseline="30000" dirty="0" smtClean="0">
                <a:solidFill>
                  <a:schemeClr val="tx1"/>
                </a:solidFill>
                <a:effectLst/>
                <a:latin typeface="+mn-lt"/>
                <a:ea typeface="+mn-ea"/>
                <a:cs typeface="+mn-cs"/>
              </a:rPr>
              <a:t>21</a:t>
            </a:r>
            <a:r>
              <a:rPr lang="en-US" sz="1200" b="0" i="0" u="none" strike="noStrike" kern="1200" dirty="0" smtClean="0">
                <a:solidFill>
                  <a:schemeClr val="tx1"/>
                </a:solidFill>
                <a:effectLst/>
                <a:latin typeface="+mn-lt"/>
                <a:ea typeface="+mn-ea"/>
                <a:cs typeface="+mn-cs"/>
              </a:rPr>
              <a:t> Ongoing research is focused on improving sensor accuracy, expanding the range of detectable biomarkers, and developing more sophisticated and user-friendly sweat analysis patches.</a:t>
            </a:r>
            <a:r>
              <a:rPr lang="en-US" sz="1200" b="0" i="0" u="none" strike="noStrike" kern="1200" baseline="30000" dirty="0" smtClean="0">
                <a:solidFill>
                  <a:schemeClr val="tx1"/>
                </a:solidFill>
                <a:effectLst/>
                <a:latin typeface="+mn-lt"/>
                <a:ea typeface="+mn-ea"/>
                <a:cs typeface="+mn-cs"/>
              </a:rPr>
              <a:t>22</a:t>
            </a:r>
            <a:endParaRPr lang="en-US" b="0" dirty="0" smtClean="0">
              <a:effectLs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20</a:t>
            </a:fld>
            <a:endParaRPr lang="en-US" dirty="0"/>
          </a:p>
        </p:txBody>
      </p:sp>
    </p:spTree>
    <p:extLst>
      <p:ext uri="{BB962C8B-B14F-4D97-AF65-F5344CB8AC3E}">
        <p14:creationId xmlns:p14="http://schemas.microsoft.com/office/powerpoint/2010/main" val="53739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contact lenses are advanced contact lenses embedded with miniaturized sensors, microelectronics, and other technologies to monitor various physiological parameters or provide augmented reality (AR) experiences. They represent a convergence of biomedical engineering, microelectronics, and materials science.   </a:t>
            </a:r>
          </a:p>
          <a:p>
            <a:r>
              <a:rPr lang="en-US" dirty="0" smtClean="0"/>
              <a:t>Here are 7 salient features of Smart contact lenses:</a:t>
            </a:r>
          </a:p>
          <a:p>
            <a:r>
              <a:rPr lang="en-US" b="1" dirty="0" smtClean="0"/>
              <a:t>Biosensing Capabilities:</a:t>
            </a:r>
            <a:r>
              <a:rPr lang="en-US" dirty="0" smtClean="0"/>
              <a:t> A primary focus of smart contact lenses is biosensing, allowing for non-invasive monitoring of various biomarkers in tears, which are closely correlated with blood composition. This can be used to detect:   </a:t>
            </a:r>
          </a:p>
          <a:p>
            <a:pPr lvl="1"/>
            <a:r>
              <a:rPr lang="en-US" b="1" dirty="0" smtClean="0"/>
              <a:t>Glucose:</a:t>
            </a:r>
            <a:r>
              <a:rPr lang="en-US" dirty="0" smtClean="0"/>
              <a:t> For continuous glucose monitoring in diabetes management.   </a:t>
            </a:r>
          </a:p>
          <a:p>
            <a:pPr lvl="1"/>
            <a:r>
              <a:rPr lang="en-US" b="1" dirty="0" smtClean="0"/>
              <a:t>Lactate:</a:t>
            </a:r>
            <a:r>
              <a:rPr lang="en-US" dirty="0" smtClean="0"/>
              <a:t> For monitoring metabolic activity.   </a:t>
            </a:r>
          </a:p>
          <a:p>
            <a:pPr lvl="1"/>
            <a:r>
              <a:rPr lang="en-US" b="1" dirty="0" smtClean="0"/>
              <a:t>Other biomarkers:</a:t>
            </a:r>
            <a:r>
              <a:rPr lang="en-US" dirty="0" smtClean="0"/>
              <a:t> Research is ongoing to detect various other biomarkers related to different health conditions.   </a:t>
            </a:r>
          </a:p>
          <a:p>
            <a:r>
              <a:rPr lang="en-US" b="1" dirty="0" smtClean="0"/>
              <a:t>Continuous Monitoring:</a:t>
            </a:r>
            <a:r>
              <a:rPr lang="en-US" dirty="0" smtClean="0"/>
              <a:t> Unlike traditional diagnostic methods that provide a snapshot in time, smart contact lenses offer the potential for continuous, real-time monitoring of biomarkers, providing a more dynamic and comprehensive view of physiological changes.   </a:t>
            </a:r>
          </a:p>
          <a:p>
            <a:r>
              <a:rPr lang="en-US" b="1" dirty="0" smtClean="0"/>
              <a:t>Wireless Communication:</a:t>
            </a:r>
            <a:r>
              <a:rPr lang="en-US" dirty="0" smtClean="0"/>
              <a:t> Smart contact lenses typically incorporate wireless communication technologies, such as Bluetooth Low Energy (BLE) or near-field communication (NFC), to transmit the collected data to an external device, such as a smartphone or computer.   </a:t>
            </a:r>
          </a:p>
          <a:p>
            <a:r>
              <a:rPr lang="en-US" b="1" dirty="0" smtClean="0"/>
              <a:t>Power Source:</a:t>
            </a:r>
            <a:r>
              <a:rPr lang="en-US" dirty="0" smtClean="0"/>
              <a:t> Powering the microelectronics within a contact lens is a significant challenge. Current approaches include:   </a:t>
            </a:r>
          </a:p>
          <a:p>
            <a:pPr lvl="1"/>
            <a:r>
              <a:rPr lang="en-US" b="1" dirty="0" smtClean="0"/>
              <a:t>Wireless power transfer:</a:t>
            </a:r>
            <a:r>
              <a:rPr lang="en-US" dirty="0" smtClean="0"/>
              <a:t> Using inductive coupling or radio frequency (RF) energy harvesting to wirelessly power the lens.   </a:t>
            </a:r>
          </a:p>
          <a:p>
            <a:pPr lvl="1"/>
            <a:r>
              <a:rPr lang="en-US" b="1" dirty="0" smtClean="0"/>
              <a:t>Miniature batteries:</a:t>
            </a:r>
            <a:r>
              <a:rPr lang="en-US" dirty="0" smtClean="0"/>
              <a:t> Integrating tiny, flexible batteries into the lens.   </a:t>
            </a:r>
          </a:p>
          <a:p>
            <a:r>
              <a:rPr lang="en-US" b="1" dirty="0" smtClean="0"/>
              <a:t>Integration with Microelectronics:</a:t>
            </a:r>
            <a:r>
              <a:rPr lang="en-US" dirty="0" smtClean="0"/>
              <a:t> Smart contact lenses integrate various microelectronic components, including:</a:t>
            </a:r>
          </a:p>
          <a:p>
            <a:pPr lvl="1"/>
            <a:r>
              <a:rPr lang="en-US" b="1" dirty="0" smtClean="0"/>
              <a:t>Sensors:</a:t>
            </a:r>
            <a:r>
              <a:rPr lang="en-US" dirty="0" smtClean="0"/>
              <a:t> To detect and measure the target biomarkers or other parameters.   </a:t>
            </a:r>
          </a:p>
          <a:p>
            <a:pPr lvl="1"/>
            <a:r>
              <a:rPr lang="en-US" b="1" dirty="0" smtClean="0"/>
              <a:t>Microprocessors:</a:t>
            </a:r>
            <a:r>
              <a:rPr lang="en-US" dirty="0" smtClean="0"/>
              <a:t> To process the sensor data.   </a:t>
            </a:r>
          </a:p>
          <a:p>
            <a:pPr lvl="1"/>
            <a:r>
              <a:rPr lang="en-US" b="1" dirty="0" smtClean="0"/>
              <a:t>Antennas:</a:t>
            </a:r>
            <a:r>
              <a:rPr lang="en-US" dirty="0" smtClean="0"/>
              <a:t> For wireless communication.   </a:t>
            </a:r>
          </a:p>
          <a:p>
            <a:pPr lvl="1"/>
            <a:r>
              <a:rPr lang="en-US" b="1" dirty="0" smtClean="0"/>
              <a:t>Microfluidics:</a:t>
            </a:r>
            <a:r>
              <a:rPr lang="en-US" dirty="0" smtClean="0"/>
              <a:t> To manage the flow of tears across the sensors.   </a:t>
            </a:r>
          </a:p>
          <a:p>
            <a:r>
              <a:rPr lang="en-US" b="1" dirty="0" smtClean="0"/>
              <a:t>Augmented Reality (AR) Capabilities (in some designs):</a:t>
            </a:r>
            <a:r>
              <a:rPr lang="en-US" dirty="0" smtClean="0"/>
              <a:t> Some smart contact lens designs aim to provide augmented reality experiences by incorporating </a:t>
            </a:r>
            <a:r>
              <a:rPr lang="en-US" dirty="0" err="1" smtClean="0"/>
              <a:t>microdisplays</a:t>
            </a:r>
            <a:r>
              <a:rPr lang="en-US" dirty="0" smtClean="0"/>
              <a:t> into the lens. This could be used for:   </a:t>
            </a:r>
          </a:p>
          <a:p>
            <a:pPr lvl="1"/>
            <a:r>
              <a:rPr lang="en-US" b="1" dirty="0" smtClean="0"/>
              <a:t>Overlaying information onto the user's field of view:</a:t>
            </a:r>
            <a:r>
              <a:rPr lang="en-US" dirty="0" smtClean="0"/>
              <a:t> Such as directions, notifications, or other data.</a:t>
            </a:r>
          </a:p>
          <a:p>
            <a:pPr lvl="1"/>
            <a:r>
              <a:rPr lang="en-US" b="1" dirty="0" smtClean="0"/>
              <a:t>Vision correction:</a:t>
            </a:r>
            <a:r>
              <a:rPr lang="en-US" dirty="0" smtClean="0"/>
              <a:t> Potentially correcting refractive errors or other vision impairments.   </a:t>
            </a:r>
          </a:p>
          <a:p>
            <a:r>
              <a:rPr lang="en-US" b="1" dirty="0" smtClean="0"/>
              <a:t>Biocompatibility and Comfort:</a:t>
            </a:r>
            <a:r>
              <a:rPr lang="en-US" dirty="0" smtClean="0"/>
              <a:t> Ensuring the lens is biocompatible and comfortable for extended wear is crucial. This involves careful selection of materials and lens design to minimize irritation and maintain eye health.</a:t>
            </a:r>
          </a:p>
          <a:p>
            <a:endParaRPr lang="en-US" dirty="0" smtClean="0"/>
          </a:p>
          <a:p>
            <a:r>
              <a:rPr lang="en-US" dirty="0" smtClean="0"/>
              <a:t>==========MOJO VISION</a:t>
            </a:r>
            <a:r>
              <a:rPr lang="en-US" baseline="0" dirty="0" smtClean="0"/>
              <a:t> ARCHITECTURE==================</a:t>
            </a:r>
            <a:r>
              <a:rPr lang="en-US" dirty="0" smtClean="0"/>
              <a:t/>
            </a:r>
            <a:br>
              <a:rPr lang="en-US" dirty="0" smtClean="0"/>
            </a:br>
            <a:r>
              <a:rPr lang="en-US" dirty="0" smtClean="0"/>
              <a:t>Mojo Vision, the company behind the Mojo Lens, was developing a smart contact lens with a focus on augmented reality (AR). While the company has pivoted away from directly commercializing a consumer AR contact lens due to funding and technical challenges, their work provides valuable insights into the architectural considerations for such devices. Here's a breakdown of the key architectural elements they were pursuing:   </a:t>
            </a:r>
          </a:p>
          <a:p>
            <a:r>
              <a:rPr lang="en-US" b="1" dirty="0" smtClean="0"/>
              <a:t>Key Architectural Components of the Mojo Lens (as envisioned):</a:t>
            </a:r>
            <a:endParaRPr lang="en-US" dirty="0" smtClean="0"/>
          </a:p>
          <a:p>
            <a:r>
              <a:rPr lang="en-US" b="1" dirty="0" err="1" smtClean="0"/>
              <a:t>Microdisplay</a:t>
            </a:r>
            <a:r>
              <a:rPr lang="en-US" b="1" dirty="0" smtClean="0"/>
              <a:t>:</a:t>
            </a:r>
            <a:r>
              <a:rPr lang="en-US" dirty="0" smtClean="0"/>
              <a:t> This was the core of the AR functionality. Mojo Vision aimed to use a tiny </a:t>
            </a:r>
            <a:r>
              <a:rPr lang="en-US" dirty="0" err="1" smtClean="0"/>
              <a:t>MicroLED</a:t>
            </a:r>
            <a:r>
              <a:rPr lang="en-US" dirty="0" smtClean="0"/>
              <a:t> display integrated into the lens. This display would project images directly onto the retina, creating an AR overlay on the user's field of view.   </a:t>
            </a:r>
          </a:p>
          <a:p>
            <a:pPr lvl="1"/>
            <a:r>
              <a:rPr lang="en-US" b="1" dirty="0" smtClean="0"/>
              <a:t>High Pixel Density:</a:t>
            </a:r>
            <a:r>
              <a:rPr lang="en-US" dirty="0" smtClean="0"/>
              <a:t> Crucial for sharp and clear images.</a:t>
            </a:r>
          </a:p>
          <a:p>
            <a:pPr lvl="1"/>
            <a:r>
              <a:rPr lang="en-US" b="1" dirty="0" smtClean="0"/>
              <a:t>Low Power Consumption:</a:t>
            </a:r>
            <a:r>
              <a:rPr lang="en-US" dirty="0" smtClean="0"/>
              <a:t> Essential for a battery-powered device worn directly on the eye.</a:t>
            </a:r>
          </a:p>
          <a:p>
            <a:r>
              <a:rPr lang="en-US" b="1" dirty="0" smtClean="0"/>
              <a:t>Microprocessor and Control Circuitry:</a:t>
            </a:r>
            <a:r>
              <a:rPr lang="en-US" dirty="0" smtClean="0"/>
              <a:t> A small, low-power chip was needed to process the image data and control the </a:t>
            </a:r>
            <a:r>
              <a:rPr lang="en-US" dirty="0" err="1" smtClean="0"/>
              <a:t>microdisplay</a:t>
            </a:r>
            <a:r>
              <a:rPr lang="en-US" dirty="0" smtClean="0"/>
              <a:t>. This chip would handle tasks like:   </a:t>
            </a:r>
          </a:p>
          <a:p>
            <a:pPr lvl="1"/>
            <a:r>
              <a:rPr lang="en-US" b="1" dirty="0" smtClean="0"/>
              <a:t>Image processing and rendering:</a:t>
            </a:r>
            <a:r>
              <a:rPr lang="en-US" dirty="0" smtClean="0"/>
              <a:t> Generating the AR graphics.</a:t>
            </a:r>
          </a:p>
          <a:p>
            <a:pPr lvl="1"/>
            <a:r>
              <a:rPr lang="en-US" b="1" dirty="0" smtClean="0"/>
              <a:t>Wireless communication:</a:t>
            </a:r>
            <a:r>
              <a:rPr lang="en-US" dirty="0" smtClean="0"/>
              <a:t> Receiving data from external devices.   </a:t>
            </a:r>
          </a:p>
          <a:p>
            <a:pPr lvl="1"/>
            <a:r>
              <a:rPr lang="en-US" b="1" dirty="0" smtClean="0"/>
              <a:t>Power management:</a:t>
            </a:r>
            <a:r>
              <a:rPr lang="en-US" dirty="0" smtClean="0"/>
              <a:t> Controlling the power consumption of the lens.</a:t>
            </a:r>
          </a:p>
          <a:p>
            <a:r>
              <a:rPr lang="en-US" b="1" dirty="0" smtClean="0"/>
              <a:t>Power System:</a:t>
            </a:r>
            <a:r>
              <a:rPr lang="en-US" dirty="0" smtClean="0"/>
              <a:t> Powering the lens was a significant challenge. Mojo Vision explored various approaches, including:</a:t>
            </a:r>
          </a:p>
          <a:p>
            <a:pPr lvl="1"/>
            <a:r>
              <a:rPr lang="en-US" b="1" dirty="0" smtClean="0"/>
              <a:t>Wireless power transfer:</a:t>
            </a:r>
            <a:r>
              <a:rPr lang="en-US" dirty="0" smtClean="0"/>
              <a:t> Using inductive coupling or RF energy harvesting to wirelessly transmit power to the lens. This was the primary focus.   </a:t>
            </a:r>
          </a:p>
          <a:p>
            <a:pPr lvl="1"/>
            <a:r>
              <a:rPr lang="en-US" b="1" dirty="0" smtClean="0"/>
              <a:t>Micro-batteries:</a:t>
            </a:r>
            <a:r>
              <a:rPr lang="en-US" dirty="0" smtClean="0"/>
              <a:t> Integrating tiny, flexible batteries within the lens structure (a more challenging approach).</a:t>
            </a:r>
          </a:p>
          <a:p>
            <a:r>
              <a:rPr lang="en-US" b="1" dirty="0" smtClean="0"/>
              <a:t>Communication System:</a:t>
            </a:r>
            <a:r>
              <a:rPr lang="en-US" dirty="0" smtClean="0"/>
              <a:t> Wireless communication was essential for receiving data and instructions from external devices (e.g., a smartphone). Mojo Lens aimed to use:   </a:t>
            </a:r>
          </a:p>
          <a:p>
            <a:pPr lvl="1"/>
            <a:r>
              <a:rPr lang="en-US" b="1" dirty="0" smtClean="0"/>
              <a:t>Low-power wireless protocols:</a:t>
            </a:r>
            <a:r>
              <a:rPr lang="en-US" dirty="0" smtClean="0"/>
              <a:t> Such as Bluetooth Low Energy (BLE) or a proprietary low-power communication system.</a:t>
            </a:r>
          </a:p>
          <a:p>
            <a:r>
              <a:rPr lang="en-US" b="1" dirty="0" smtClean="0"/>
              <a:t>Eye Tracking:</a:t>
            </a:r>
            <a:r>
              <a:rPr lang="en-US" dirty="0" smtClean="0"/>
              <a:t> To ensure that the AR images are displayed correctly and interactively, eye tracking was crucial. Mojo Vision explored using:   </a:t>
            </a:r>
          </a:p>
          <a:p>
            <a:pPr lvl="1"/>
            <a:r>
              <a:rPr lang="en-US" b="1" dirty="0" smtClean="0"/>
              <a:t>Miniature motion sensors:</a:t>
            </a:r>
            <a:r>
              <a:rPr lang="en-US" dirty="0" smtClean="0"/>
              <a:t> To track the movement of the eye.   </a:t>
            </a:r>
          </a:p>
          <a:p>
            <a:r>
              <a:rPr lang="en-US" b="1" dirty="0" smtClean="0"/>
              <a:t>Scleral Lens Design:</a:t>
            </a:r>
            <a:r>
              <a:rPr lang="en-US" dirty="0" smtClean="0"/>
              <a:t> The lens itself was designed as a scleral lens, meaning it rests on the sclera (the white part of the eye) rather than directly on the cornea. This design provided a more stable platform for the electronics and allowed for better alignment of the display with the pupil.   </a:t>
            </a:r>
          </a:p>
          <a:p>
            <a:r>
              <a:rPr lang="en-US" b="1" dirty="0" smtClean="0"/>
              <a:t>Biocompatibility and Oxygen Permeability:</a:t>
            </a:r>
            <a:r>
              <a:rPr lang="en-US" dirty="0" smtClean="0"/>
              <a:t> The lens materials had to be biocompatible to avoid irritation or damage to the eye. Oxygen permeability was also crucial to ensure the cornea receives enough oxygen.</a:t>
            </a:r>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21</a:t>
            </a:fld>
            <a:endParaRPr lang="en-US" dirty="0"/>
          </a:p>
        </p:txBody>
      </p:sp>
    </p:spTree>
    <p:extLst>
      <p:ext uri="{BB962C8B-B14F-4D97-AF65-F5344CB8AC3E}">
        <p14:creationId xmlns:p14="http://schemas.microsoft.com/office/powerpoint/2010/main" val="1398042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Integration with Microelectronics:</a:t>
            </a:r>
            <a:r>
              <a:rPr lang="en-US" dirty="0" smtClean="0"/>
              <a:t> Smart contact lenses integrate various microelectronic components, including:</a:t>
            </a:r>
          </a:p>
          <a:p>
            <a:r>
              <a:rPr lang="en-US" b="1" dirty="0" smtClean="0"/>
              <a:t>Sensors:</a:t>
            </a:r>
            <a:r>
              <a:rPr lang="en-US" dirty="0" smtClean="0"/>
              <a:t> To detect and measure the target biomarkers or other parameters.   </a:t>
            </a:r>
          </a:p>
          <a:p>
            <a:r>
              <a:rPr lang="en-US" b="1" dirty="0" smtClean="0"/>
              <a:t>Microprocessors:</a:t>
            </a:r>
            <a:r>
              <a:rPr lang="en-US" dirty="0" smtClean="0"/>
              <a:t> To process the sensor data.   </a:t>
            </a:r>
          </a:p>
          <a:p>
            <a:r>
              <a:rPr lang="en-US" b="1" dirty="0" smtClean="0"/>
              <a:t>Antennas:</a:t>
            </a:r>
            <a:r>
              <a:rPr lang="en-US" dirty="0" smtClean="0"/>
              <a:t> For wireless communication.   </a:t>
            </a:r>
          </a:p>
          <a:p>
            <a:r>
              <a:rPr lang="en-US" b="1" dirty="0" smtClean="0"/>
              <a:t>Microfluidics:</a:t>
            </a:r>
            <a:r>
              <a:rPr lang="en-US" dirty="0" smtClean="0"/>
              <a:t> To manage the flow of tears across the sensors.   </a:t>
            </a:r>
          </a:p>
          <a:p>
            <a:r>
              <a:rPr lang="en-US" b="1" dirty="0" smtClean="0"/>
              <a:t>Augmented Reality (AR) Capabilities (in some designs):</a:t>
            </a:r>
            <a:r>
              <a:rPr lang="en-US" dirty="0" smtClean="0"/>
              <a:t> Some smart contact lens designs aim to provide augmented reality experiences by incorporating </a:t>
            </a:r>
            <a:r>
              <a:rPr lang="en-US" dirty="0" err="1" smtClean="0"/>
              <a:t>microdisplays</a:t>
            </a:r>
            <a:r>
              <a:rPr lang="en-US" dirty="0" smtClean="0"/>
              <a:t> into the lens. This could be used for:   </a:t>
            </a:r>
          </a:p>
          <a:p>
            <a:r>
              <a:rPr lang="en-US" b="1" dirty="0" smtClean="0"/>
              <a:t>Overlaying information onto the user's field of view:</a:t>
            </a:r>
            <a:r>
              <a:rPr lang="en-US" dirty="0" smtClean="0"/>
              <a:t> Such as directions, notifications, or other data.</a:t>
            </a:r>
          </a:p>
          <a:p>
            <a:r>
              <a:rPr lang="en-US" b="1" dirty="0" smtClean="0"/>
              <a:t>Vision correction:</a:t>
            </a:r>
            <a:r>
              <a:rPr lang="en-US" dirty="0" smtClean="0"/>
              <a:t> Potentially correcting refractive errors or other vision impairments.   </a:t>
            </a:r>
          </a:p>
          <a:p>
            <a:r>
              <a:rPr lang="en-US" b="1" dirty="0" smtClean="0"/>
              <a:t>Biocompatibility and Comfort:</a:t>
            </a:r>
            <a:r>
              <a:rPr lang="en-US" dirty="0" smtClean="0"/>
              <a:t> Ensuring the lens is biocompatible and comfortable for extended wear is crucial. This involves careful selection of materials and lens design to minimize irritation and maintain eye health. </a:t>
            </a:r>
          </a:p>
          <a:p>
            <a:endParaRPr lang="en-US" b="1" dirty="0" smtClean="0"/>
          </a:p>
          <a:p>
            <a:r>
              <a:rPr lang="en-US" b="1" dirty="0" smtClean="0"/>
              <a:t>Current Status and Challenges:</a:t>
            </a:r>
            <a:endParaRPr lang="en-US" dirty="0" smtClean="0"/>
          </a:p>
          <a:p>
            <a:r>
              <a:rPr lang="en-US" dirty="0" smtClean="0"/>
              <a:t>While significant progress has been made in the development of smart contact lenses, several challenges remain:</a:t>
            </a:r>
          </a:p>
          <a:p>
            <a:r>
              <a:rPr lang="en-US" b="1" dirty="0" smtClean="0"/>
              <a:t>Miniaturization and Integration:</a:t>
            </a:r>
            <a:r>
              <a:rPr lang="en-US" dirty="0" smtClean="0"/>
              <a:t> Integrating all the necessary components into a small, thin, and flexible lens is technically challenging.</a:t>
            </a:r>
          </a:p>
          <a:p>
            <a:r>
              <a:rPr lang="en-US" b="1" dirty="0" smtClean="0"/>
              <a:t>Power Efficiency:</a:t>
            </a:r>
            <a:r>
              <a:rPr lang="en-US" dirty="0" smtClean="0"/>
              <a:t> Developing efficient and reliable power sources is a major hurdle.</a:t>
            </a:r>
          </a:p>
          <a:p>
            <a:r>
              <a:rPr lang="en-US" b="1" dirty="0" smtClean="0"/>
              <a:t>Biocompatibility and Long-Term Wear:</a:t>
            </a:r>
            <a:r>
              <a:rPr lang="en-US" dirty="0" smtClean="0"/>
              <a:t> Ensuring long-term biocompatibility and comfort is essential for widespread adoption.</a:t>
            </a:r>
          </a:p>
          <a:p>
            <a:r>
              <a:rPr lang="en-US" b="1" dirty="0" smtClean="0"/>
              <a:t>Regulatory Approvals:</a:t>
            </a:r>
            <a:r>
              <a:rPr lang="en-US" dirty="0" smtClean="0"/>
              <a:t> Obtaining regulatory approvals for medical applications requires rigorous testing and clinical trials.   </a:t>
            </a:r>
          </a:p>
          <a:p>
            <a:r>
              <a:rPr lang="en-US" dirty="0" smtClean="0"/>
              <a:t>Despite these challenges, smart contact lens technology holds immense potential for various applications in healthcare, vision correction, and augmented reality. Ongoing research and development are focused on overcoming these challenges and bringing this technology to the market</a:t>
            </a:r>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22</a:t>
            </a:fld>
            <a:endParaRPr lang="en-US" dirty="0"/>
          </a:p>
        </p:txBody>
      </p:sp>
    </p:spTree>
    <p:extLst>
      <p:ext uri="{BB962C8B-B14F-4D97-AF65-F5344CB8AC3E}">
        <p14:creationId xmlns:p14="http://schemas.microsoft.com/office/powerpoint/2010/main" val="80360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Brain-computer interfaces (BCIs), sometimes referred to as brain-machine interfaces (BMIs), are systems that establish a direct communication pathway between the brain and an external device.</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They bypass traditional output pathways like muscles and nerves, allowing the brain to directly interact with and control technology.</a:t>
            </a:r>
            <a:r>
              <a:rPr lang="en-US" sz="1200" b="0" i="0" u="none" strike="noStrike" kern="1200" baseline="30000" dirty="0" smtClean="0">
                <a:solidFill>
                  <a:schemeClr val="tx1"/>
                </a:solidFill>
                <a:effectLst/>
                <a:latin typeface="+mn-lt"/>
                <a:ea typeface="+mn-ea"/>
                <a:cs typeface="+mn-cs"/>
              </a:rPr>
              <a:t>2</a:t>
            </a:r>
            <a:endParaRPr lang="en-US" b="0" dirty="0" smtClean="0">
              <a:effectLst/>
            </a:endParaRPr>
          </a:p>
          <a:p>
            <a:pPr rtl="0"/>
            <a:r>
              <a:rPr lang="en-US" sz="1200" b="0" i="0" u="none" strike="noStrike" kern="1200" dirty="0" smtClean="0">
                <a:solidFill>
                  <a:schemeClr val="tx1"/>
                </a:solidFill>
                <a:effectLst/>
                <a:latin typeface="+mn-lt"/>
                <a:ea typeface="+mn-ea"/>
                <a:cs typeface="+mn-cs"/>
              </a:rPr>
              <a:t>Here are the salient features of Brain-Computer Interfaces: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Neural Signal Acquisition:</a:t>
            </a:r>
            <a:r>
              <a:rPr lang="en-US" sz="1200" b="0" i="0" u="none" strike="noStrike" kern="1200" dirty="0" smtClean="0">
                <a:solidFill>
                  <a:schemeClr val="tx1"/>
                </a:solidFill>
                <a:effectLst/>
                <a:latin typeface="+mn-lt"/>
                <a:ea typeface="+mn-ea"/>
                <a:cs typeface="+mn-cs"/>
              </a:rPr>
              <a:t> BCIs begin by acquiring neural signals from the brain.</a:t>
            </a:r>
            <a:r>
              <a:rPr lang="en-US" sz="1200" b="0" i="0" u="none" strike="noStrike" kern="1200" baseline="30000" dirty="0" smtClean="0">
                <a:solidFill>
                  <a:schemeClr val="tx1"/>
                </a:solidFill>
                <a:effectLst/>
                <a:latin typeface="+mn-lt"/>
                <a:ea typeface="+mn-ea"/>
                <a:cs typeface="+mn-cs"/>
              </a:rPr>
              <a:t>3</a:t>
            </a:r>
            <a:r>
              <a:rPr lang="en-US" sz="1200" b="0" i="0" u="none" strike="noStrike" kern="1200" dirty="0" smtClean="0">
                <a:solidFill>
                  <a:schemeClr val="tx1"/>
                </a:solidFill>
                <a:effectLst/>
                <a:latin typeface="+mn-lt"/>
                <a:ea typeface="+mn-ea"/>
                <a:cs typeface="+mn-cs"/>
              </a:rPr>
              <a:t> Several methods exist:</a:t>
            </a:r>
          </a:p>
          <a:p>
            <a:pPr rtl="0" fontAlgn="base"/>
            <a:r>
              <a:rPr lang="en-US" sz="1200" b="1" i="0" u="none" strike="noStrike" kern="1200" dirty="0" smtClean="0">
                <a:solidFill>
                  <a:schemeClr val="tx1"/>
                </a:solidFill>
                <a:effectLst/>
                <a:latin typeface="+mn-lt"/>
                <a:ea typeface="+mn-ea"/>
                <a:cs typeface="+mn-cs"/>
              </a:rPr>
              <a:t>Electroencephalography (EEG):</a:t>
            </a:r>
            <a:r>
              <a:rPr lang="en-US" sz="1200" b="0" i="0" u="none" strike="noStrike" kern="1200" dirty="0" smtClean="0">
                <a:solidFill>
                  <a:schemeClr val="tx1"/>
                </a:solidFill>
                <a:effectLst/>
                <a:latin typeface="+mn-lt"/>
                <a:ea typeface="+mn-ea"/>
                <a:cs typeface="+mn-cs"/>
              </a:rPr>
              <a:t> Non-invasive method using electrodes placed on the scalp to measure electrical activity in the brain.</a:t>
            </a:r>
            <a:r>
              <a:rPr lang="en-US" sz="1200" b="0" i="0" u="none" strike="noStrike" kern="1200" baseline="30000" dirty="0" smtClean="0">
                <a:solidFill>
                  <a:schemeClr val="tx1"/>
                </a:solidFill>
                <a:effectLst/>
                <a:latin typeface="+mn-lt"/>
                <a:ea typeface="+mn-ea"/>
                <a:cs typeface="+mn-cs"/>
              </a:rPr>
              <a:t>4</a:t>
            </a:r>
            <a:r>
              <a:rPr lang="en-US" sz="1200" b="0" i="0" u="none" strike="noStrike" kern="1200" dirty="0" smtClean="0">
                <a:solidFill>
                  <a:schemeClr val="tx1"/>
                </a:solidFill>
                <a:effectLst/>
                <a:latin typeface="+mn-lt"/>
                <a:ea typeface="+mn-ea"/>
                <a:cs typeface="+mn-cs"/>
              </a:rPr>
              <a:t> It has good temporal resolution but lower spatial resolution.</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Electrocorticography</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ECoG</a:t>
            </a:r>
            <a:r>
              <a:rPr lang="en-US" sz="1200" b="1"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Minimally invasive method involving placing electrodes directly on the surface of the brain.</a:t>
            </a:r>
            <a:r>
              <a:rPr lang="en-US" sz="1200" b="0" i="0" u="none" strike="noStrike" kern="1200" baseline="30000" dirty="0" smtClean="0">
                <a:solidFill>
                  <a:schemeClr val="tx1"/>
                </a:solidFill>
                <a:effectLst/>
                <a:latin typeface="+mn-lt"/>
                <a:ea typeface="+mn-ea"/>
                <a:cs typeface="+mn-cs"/>
              </a:rPr>
              <a:t>6</a:t>
            </a:r>
            <a:r>
              <a:rPr lang="en-US" sz="1200" b="0" i="0" u="none" strike="noStrike" kern="1200" dirty="0" smtClean="0">
                <a:solidFill>
                  <a:schemeClr val="tx1"/>
                </a:solidFill>
                <a:effectLst/>
                <a:latin typeface="+mn-lt"/>
                <a:ea typeface="+mn-ea"/>
                <a:cs typeface="+mn-cs"/>
              </a:rPr>
              <a:t> It offers better spatial resolution than EEG but requires surgery.</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Intracortical</a:t>
            </a:r>
            <a:r>
              <a:rPr lang="en-US" sz="1200" b="1" i="0" u="none" strike="noStrike" kern="1200" dirty="0" smtClean="0">
                <a:solidFill>
                  <a:schemeClr val="tx1"/>
                </a:solidFill>
                <a:effectLst/>
                <a:latin typeface="+mn-lt"/>
                <a:ea typeface="+mn-ea"/>
                <a:cs typeface="+mn-cs"/>
              </a:rPr>
              <a:t> Electrodes:</a:t>
            </a:r>
            <a:r>
              <a:rPr lang="en-US" sz="1200" b="0" i="0" u="none" strike="noStrike" kern="1200" dirty="0" smtClean="0">
                <a:solidFill>
                  <a:schemeClr val="tx1"/>
                </a:solidFill>
                <a:effectLst/>
                <a:latin typeface="+mn-lt"/>
                <a:ea typeface="+mn-ea"/>
                <a:cs typeface="+mn-cs"/>
              </a:rPr>
              <a:t> Invasive method involving implanting microelectrodes directly into the brain tissue.</a:t>
            </a:r>
            <a:r>
              <a:rPr lang="en-US" sz="1200" b="0" i="0" u="none" strike="noStrike" kern="1200" baseline="30000" dirty="0" smtClean="0">
                <a:solidFill>
                  <a:schemeClr val="tx1"/>
                </a:solidFill>
                <a:effectLst/>
                <a:latin typeface="+mn-lt"/>
                <a:ea typeface="+mn-ea"/>
                <a:cs typeface="+mn-cs"/>
              </a:rPr>
              <a:t>8</a:t>
            </a:r>
            <a:r>
              <a:rPr lang="en-US" sz="1200" b="0" i="0" u="none" strike="noStrike" kern="1200" dirty="0" smtClean="0">
                <a:solidFill>
                  <a:schemeClr val="tx1"/>
                </a:solidFill>
                <a:effectLst/>
                <a:latin typeface="+mn-lt"/>
                <a:ea typeface="+mn-ea"/>
                <a:cs typeface="+mn-cs"/>
              </a:rPr>
              <a:t> It provides the highest spatial resolution and signal quality but carries the greatest risk.</a:t>
            </a:r>
          </a:p>
          <a:p>
            <a:pPr rtl="0" fontAlgn="base"/>
            <a:r>
              <a:rPr lang="en-US" sz="1200" b="1" i="0" u="none" strike="noStrike" kern="1200" dirty="0" smtClean="0">
                <a:solidFill>
                  <a:schemeClr val="tx1"/>
                </a:solidFill>
                <a:effectLst/>
                <a:latin typeface="+mn-lt"/>
                <a:ea typeface="+mn-ea"/>
                <a:cs typeface="+mn-cs"/>
              </a:rPr>
              <a:t>Signal Processing:</a:t>
            </a:r>
            <a:r>
              <a:rPr lang="en-US" sz="1200" b="0" i="0" u="none" strike="noStrike" kern="1200" dirty="0" smtClean="0">
                <a:solidFill>
                  <a:schemeClr val="tx1"/>
                </a:solidFill>
                <a:effectLst/>
                <a:latin typeface="+mn-lt"/>
                <a:ea typeface="+mn-ea"/>
                <a:cs typeface="+mn-cs"/>
              </a:rPr>
              <a:t> The raw neural signals acquired are often noisy and complex.</a:t>
            </a:r>
            <a:r>
              <a:rPr lang="en-US" sz="1200" b="0" i="0" u="none" strike="noStrike" kern="1200" baseline="30000" dirty="0" smtClean="0">
                <a:solidFill>
                  <a:schemeClr val="tx1"/>
                </a:solidFill>
                <a:effectLst/>
                <a:latin typeface="+mn-lt"/>
                <a:ea typeface="+mn-ea"/>
                <a:cs typeface="+mn-cs"/>
              </a:rPr>
              <a:t>9</a:t>
            </a:r>
            <a:r>
              <a:rPr lang="en-US" sz="1200" b="0" i="0" u="none" strike="noStrike" kern="1200" dirty="0" smtClean="0">
                <a:solidFill>
                  <a:schemeClr val="tx1"/>
                </a:solidFill>
                <a:effectLst/>
                <a:latin typeface="+mn-lt"/>
                <a:ea typeface="+mn-ea"/>
                <a:cs typeface="+mn-cs"/>
              </a:rPr>
              <a:t> Signal processing techniques are used to:</a:t>
            </a:r>
          </a:p>
          <a:p>
            <a:pPr rtl="0" fontAlgn="base"/>
            <a:r>
              <a:rPr lang="en-US" sz="1200" b="1" i="0" u="none" strike="noStrike" kern="1200" dirty="0" smtClean="0">
                <a:solidFill>
                  <a:schemeClr val="tx1"/>
                </a:solidFill>
                <a:effectLst/>
                <a:latin typeface="+mn-lt"/>
                <a:ea typeface="+mn-ea"/>
                <a:cs typeface="+mn-cs"/>
              </a:rPr>
              <a:t>Filter noise:</a:t>
            </a:r>
            <a:r>
              <a:rPr lang="en-US" sz="1200" b="0" i="0" u="none" strike="noStrike" kern="1200" dirty="0" smtClean="0">
                <a:solidFill>
                  <a:schemeClr val="tx1"/>
                </a:solidFill>
                <a:effectLst/>
                <a:latin typeface="+mn-lt"/>
                <a:ea typeface="+mn-ea"/>
                <a:cs typeface="+mn-cs"/>
              </a:rPr>
              <a:t> Remove unwanted signals and artifacts.</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Extract relevant features:</a:t>
            </a:r>
            <a:r>
              <a:rPr lang="en-US" sz="1200" b="0" i="0" u="none" strike="noStrike" kern="1200" dirty="0" smtClean="0">
                <a:solidFill>
                  <a:schemeClr val="tx1"/>
                </a:solidFill>
                <a:effectLst/>
                <a:latin typeface="+mn-lt"/>
                <a:ea typeface="+mn-ea"/>
                <a:cs typeface="+mn-cs"/>
              </a:rPr>
              <a:t> Identify patterns in the neural data that correspond to specific intentions or commands.</a:t>
            </a:r>
            <a:r>
              <a:rPr lang="en-US" sz="1200" b="0" i="0" u="none" strike="noStrike" kern="1200" baseline="30000" dirty="0" smtClean="0">
                <a:solidFill>
                  <a:schemeClr val="tx1"/>
                </a:solidFill>
                <a:effectLst/>
                <a:latin typeface="+mn-lt"/>
                <a:ea typeface="+mn-ea"/>
                <a:cs typeface="+mn-cs"/>
              </a:rPr>
              <a:t>11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Convert signals into control commands:</a:t>
            </a:r>
            <a:r>
              <a:rPr lang="en-US" sz="1200" b="0" i="0" u="none" strike="noStrike" kern="1200" dirty="0" smtClean="0">
                <a:solidFill>
                  <a:schemeClr val="tx1"/>
                </a:solidFill>
                <a:effectLst/>
                <a:latin typeface="+mn-lt"/>
                <a:ea typeface="+mn-ea"/>
                <a:cs typeface="+mn-cs"/>
              </a:rPr>
              <a:t> Translate the processed neural signals into instructions that can be understood by the external device.</a:t>
            </a:r>
            <a:r>
              <a:rPr lang="en-US" sz="1200" b="0" i="0" u="none" strike="noStrike" kern="1200" baseline="30000" dirty="0" smtClean="0">
                <a:solidFill>
                  <a:schemeClr val="tx1"/>
                </a:solidFill>
                <a:effectLst/>
                <a:latin typeface="+mn-lt"/>
                <a:ea typeface="+mn-ea"/>
                <a:cs typeface="+mn-cs"/>
              </a:rPr>
              <a:t>12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Device Control/Output:</a:t>
            </a:r>
            <a:r>
              <a:rPr lang="en-US" sz="1200" b="0" i="0" u="none" strike="noStrike" kern="1200" dirty="0" smtClean="0">
                <a:solidFill>
                  <a:schemeClr val="tx1"/>
                </a:solidFill>
                <a:effectLst/>
                <a:latin typeface="+mn-lt"/>
                <a:ea typeface="+mn-ea"/>
                <a:cs typeface="+mn-cs"/>
              </a:rPr>
              <a:t> The processed neural signals are then used to control an external device, which can be:</a:t>
            </a:r>
          </a:p>
          <a:p>
            <a:pPr rtl="0" fontAlgn="base"/>
            <a:r>
              <a:rPr lang="en-US" sz="1200" b="1" i="0" u="none" strike="noStrike" kern="1200" dirty="0" smtClean="0">
                <a:solidFill>
                  <a:schemeClr val="tx1"/>
                </a:solidFill>
                <a:effectLst/>
                <a:latin typeface="+mn-lt"/>
                <a:ea typeface="+mn-ea"/>
                <a:cs typeface="+mn-cs"/>
              </a:rPr>
              <a:t>Cursor or computer interface:</a:t>
            </a:r>
            <a:r>
              <a:rPr lang="en-US" sz="1200" b="0" i="0" u="none" strike="noStrike" kern="1200" dirty="0" smtClean="0">
                <a:solidFill>
                  <a:schemeClr val="tx1"/>
                </a:solidFill>
                <a:effectLst/>
                <a:latin typeface="+mn-lt"/>
                <a:ea typeface="+mn-ea"/>
                <a:cs typeface="+mn-cs"/>
              </a:rPr>
              <a:t> Allowing users to control a mouse cursor, type on a keyboard, or navigate a computer interface.</a:t>
            </a:r>
            <a:r>
              <a:rPr lang="en-US" sz="1200" b="0" i="0" u="none" strike="noStrike" kern="1200" baseline="30000" dirty="0" smtClean="0">
                <a:solidFill>
                  <a:schemeClr val="tx1"/>
                </a:solidFill>
                <a:effectLst/>
                <a:latin typeface="+mn-lt"/>
                <a:ea typeface="+mn-ea"/>
                <a:cs typeface="+mn-cs"/>
              </a:rPr>
              <a:t>13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Prosthetic limb:</a:t>
            </a:r>
            <a:r>
              <a:rPr lang="en-US" sz="1200" b="0" i="0" u="none" strike="noStrike" kern="1200" dirty="0" smtClean="0">
                <a:solidFill>
                  <a:schemeClr val="tx1"/>
                </a:solidFill>
                <a:effectLst/>
                <a:latin typeface="+mn-lt"/>
                <a:ea typeface="+mn-ea"/>
                <a:cs typeface="+mn-cs"/>
              </a:rPr>
              <a:t> Enabling users to control a robotic arm or leg.</a:t>
            </a:r>
            <a:r>
              <a:rPr lang="en-US" sz="1200" b="0" i="0" u="none" strike="noStrike" kern="1200" baseline="30000" dirty="0" smtClean="0">
                <a:solidFill>
                  <a:schemeClr val="tx1"/>
                </a:solidFill>
                <a:effectLst/>
                <a:latin typeface="+mn-lt"/>
                <a:ea typeface="+mn-ea"/>
                <a:cs typeface="+mn-cs"/>
              </a:rPr>
              <a:t>14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Exoskeleton:</a:t>
            </a:r>
            <a:r>
              <a:rPr lang="en-US" sz="1200" b="0" i="0" u="none" strike="noStrike" kern="1200" dirty="0" smtClean="0">
                <a:solidFill>
                  <a:schemeClr val="tx1"/>
                </a:solidFill>
                <a:effectLst/>
                <a:latin typeface="+mn-lt"/>
                <a:ea typeface="+mn-ea"/>
                <a:cs typeface="+mn-cs"/>
              </a:rPr>
              <a:t> Assisting with movement for individuals with paralysis.</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Communication device:</a:t>
            </a:r>
            <a:r>
              <a:rPr lang="en-US" sz="1200" b="0" i="0" u="none" strike="noStrike" kern="1200" dirty="0" smtClean="0">
                <a:solidFill>
                  <a:schemeClr val="tx1"/>
                </a:solidFill>
                <a:effectLst/>
                <a:latin typeface="+mn-lt"/>
                <a:ea typeface="+mn-ea"/>
                <a:cs typeface="+mn-cs"/>
              </a:rPr>
              <a:t> Enabling individuals with severe motor impairments to communicate.</a:t>
            </a:r>
            <a:r>
              <a:rPr lang="en-US" sz="1200" b="0" i="0" u="none" strike="noStrike" kern="1200" baseline="30000" dirty="0" smtClean="0">
                <a:solidFill>
                  <a:schemeClr val="tx1"/>
                </a:solidFill>
                <a:effectLst/>
                <a:latin typeface="+mn-lt"/>
                <a:ea typeface="+mn-ea"/>
                <a:cs typeface="+mn-cs"/>
              </a:rPr>
              <a:t>16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Neurofeedback</a:t>
            </a:r>
            <a:r>
              <a:rPr lang="en-US" sz="1200" b="1" i="0" u="none" strike="noStrike" kern="1200" dirty="0" smtClean="0">
                <a:solidFill>
                  <a:schemeClr val="tx1"/>
                </a:solidFill>
                <a:effectLst/>
                <a:latin typeface="+mn-lt"/>
                <a:ea typeface="+mn-ea"/>
                <a:cs typeface="+mn-cs"/>
              </a:rPr>
              <a:t> systems:</a:t>
            </a:r>
            <a:r>
              <a:rPr lang="en-US" sz="1200" b="0" i="0" u="none" strike="noStrike" kern="1200" dirty="0" smtClean="0">
                <a:solidFill>
                  <a:schemeClr val="tx1"/>
                </a:solidFill>
                <a:effectLst/>
                <a:latin typeface="+mn-lt"/>
                <a:ea typeface="+mn-ea"/>
                <a:cs typeface="+mn-cs"/>
              </a:rPr>
              <a:t> Providing real-time feedback on brain activity to help users learn to self-regulate their brain function.</a:t>
            </a:r>
            <a:r>
              <a:rPr lang="en-US" sz="1200" b="0" i="0" u="none" strike="noStrike" kern="1200" baseline="30000" dirty="0" smtClean="0">
                <a:solidFill>
                  <a:schemeClr val="tx1"/>
                </a:solidFill>
                <a:effectLst/>
                <a:latin typeface="+mn-lt"/>
                <a:ea typeface="+mn-ea"/>
                <a:cs typeface="+mn-cs"/>
              </a:rPr>
              <a:t>17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Real-Time Operation:</a:t>
            </a:r>
            <a:r>
              <a:rPr lang="en-US" sz="1200" b="0" i="0" u="none" strike="noStrike" kern="1200" dirty="0" smtClean="0">
                <a:solidFill>
                  <a:schemeClr val="tx1"/>
                </a:solidFill>
                <a:effectLst/>
                <a:latin typeface="+mn-lt"/>
                <a:ea typeface="+mn-ea"/>
                <a:cs typeface="+mn-cs"/>
              </a:rPr>
              <a:t> Many BCI applications require real-time or near real-time operation to provide immediate feedback or control.</a:t>
            </a:r>
            <a:r>
              <a:rPr lang="en-US" sz="1200" b="0" i="0" u="none" strike="noStrike" kern="1200" baseline="30000" dirty="0" smtClean="0">
                <a:solidFill>
                  <a:schemeClr val="tx1"/>
                </a:solidFill>
                <a:effectLst/>
                <a:latin typeface="+mn-lt"/>
                <a:ea typeface="+mn-ea"/>
                <a:cs typeface="+mn-cs"/>
              </a:rPr>
              <a:t>18</a:t>
            </a:r>
            <a:r>
              <a:rPr lang="en-US" sz="1200" b="0" i="0" u="none" strike="noStrike" kern="1200" dirty="0" smtClean="0">
                <a:solidFill>
                  <a:schemeClr val="tx1"/>
                </a:solidFill>
                <a:effectLst/>
                <a:latin typeface="+mn-lt"/>
                <a:ea typeface="+mn-ea"/>
                <a:cs typeface="+mn-cs"/>
              </a:rPr>
              <a:t> This necessitates efficient signal processing and communication.</a:t>
            </a:r>
          </a:p>
          <a:p>
            <a:pPr rtl="0" fontAlgn="base"/>
            <a:r>
              <a:rPr lang="en-US" sz="1200" b="1" i="0" u="none" strike="noStrike" kern="1200" dirty="0" smtClean="0">
                <a:solidFill>
                  <a:schemeClr val="tx1"/>
                </a:solidFill>
                <a:effectLst/>
                <a:latin typeface="+mn-lt"/>
                <a:ea typeface="+mn-ea"/>
                <a:cs typeface="+mn-cs"/>
              </a:rPr>
              <a:t>Adaptation and Learning:</a:t>
            </a:r>
            <a:r>
              <a:rPr lang="en-US" sz="1200" b="0" i="0" u="none" strike="noStrike" kern="1200" dirty="0" smtClean="0">
                <a:solidFill>
                  <a:schemeClr val="tx1"/>
                </a:solidFill>
                <a:effectLst/>
                <a:latin typeface="+mn-lt"/>
                <a:ea typeface="+mn-ea"/>
                <a:cs typeface="+mn-cs"/>
              </a:rPr>
              <a:t> Both the BCI system and the user need to adapt and learn over time.</a:t>
            </a:r>
            <a:r>
              <a:rPr lang="en-US" sz="1200" b="0" i="0" u="none" strike="noStrike" kern="1200" baseline="30000" dirty="0" smtClean="0">
                <a:solidFill>
                  <a:schemeClr val="tx1"/>
                </a:solidFill>
                <a:effectLst/>
                <a:latin typeface="+mn-lt"/>
                <a:ea typeface="+mn-ea"/>
                <a:cs typeface="+mn-cs"/>
              </a:rPr>
              <a:t>19</a:t>
            </a:r>
            <a:r>
              <a:rPr lang="en-US" sz="1200" b="0" i="0" u="none" strike="noStrike" kern="1200" dirty="0" smtClean="0">
                <a:solidFill>
                  <a:schemeClr val="tx1"/>
                </a:solidFill>
                <a:effectLst/>
                <a:latin typeface="+mn-lt"/>
                <a:ea typeface="+mn-ea"/>
                <a:cs typeface="+mn-cs"/>
              </a:rPr>
              <a:t> The system may need to be calibrated to the individual user's brain signals, and the user may need to learn how to control the BCI effectively.</a:t>
            </a:r>
            <a:r>
              <a:rPr lang="en-US" sz="1200" b="0" i="0" u="none" strike="noStrike" kern="1200" baseline="30000" dirty="0" smtClean="0">
                <a:solidFill>
                  <a:schemeClr val="tx1"/>
                </a:solidFill>
                <a:effectLst/>
                <a:latin typeface="+mn-lt"/>
                <a:ea typeface="+mn-ea"/>
                <a:cs typeface="+mn-cs"/>
              </a:rPr>
              <a:t>20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Closed-Loop or Open-Loop Systems:</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Open-loop systems:</a:t>
            </a:r>
            <a:r>
              <a:rPr lang="en-US" sz="1200" b="0" i="0" u="none" strike="noStrike" kern="1200" dirty="0" smtClean="0">
                <a:solidFill>
                  <a:schemeClr val="tx1"/>
                </a:solidFill>
                <a:effectLst/>
                <a:latin typeface="+mn-lt"/>
                <a:ea typeface="+mn-ea"/>
                <a:cs typeface="+mn-cs"/>
              </a:rPr>
              <a:t> The BCI translates brain activity into commands, but there is no feedback provided back to the user about the outcome of those commands.</a:t>
            </a:r>
            <a:r>
              <a:rPr lang="en-US" sz="1200" b="0" i="0" u="none" strike="noStrike" kern="1200" baseline="30000" dirty="0" smtClean="0">
                <a:solidFill>
                  <a:schemeClr val="tx1"/>
                </a:solidFill>
                <a:effectLst/>
                <a:latin typeface="+mn-lt"/>
                <a:ea typeface="+mn-ea"/>
                <a:cs typeface="+mn-cs"/>
              </a:rPr>
              <a:t>21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Closed-loop systems:</a:t>
            </a:r>
            <a:r>
              <a:rPr lang="en-US" sz="1200" b="0" i="0" u="none" strike="noStrike" kern="1200" dirty="0" smtClean="0">
                <a:solidFill>
                  <a:schemeClr val="tx1"/>
                </a:solidFill>
                <a:effectLst/>
                <a:latin typeface="+mn-lt"/>
                <a:ea typeface="+mn-ea"/>
                <a:cs typeface="+mn-cs"/>
              </a:rPr>
              <a:t> Provide feedback to the user, allowing them to adjust their brain activity based on the outcome.</a:t>
            </a:r>
            <a:r>
              <a:rPr lang="en-US" sz="1200" b="0" i="0" u="none" strike="noStrike" kern="1200" baseline="30000" dirty="0" smtClean="0">
                <a:solidFill>
                  <a:schemeClr val="tx1"/>
                </a:solidFill>
                <a:effectLst/>
                <a:latin typeface="+mn-lt"/>
                <a:ea typeface="+mn-ea"/>
                <a:cs typeface="+mn-cs"/>
              </a:rPr>
              <a:t>22</a:t>
            </a:r>
            <a:r>
              <a:rPr lang="en-US" sz="1200" b="0" i="0" u="none" strike="noStrike" kern="1200" dirty="0" smtClean="0">
                <a:solidFill>
                  <a:schemeClr val="tx1"/>
                </a:solidFill>
                <a:effectLst/>
                <a:latin typeface="+mn-lt"/>
                <a:ea typeface="+mn-ea"/>
                <a:cs typeface="+mn-cs"/>
              </a:rPr>
              <a:t> This feedback loop is crucial for learning and improving BCI control.</a:t>
            </a:r>
            <a:r>
              <a:rPr lang="en-US" sz="1200" b="0" i="0" u="none" strike="noStrike" kern="1200" baseline="30000" dirty="0" smtClean="0">
                <a:solidFill>
                  <a:schemeClr val="tx1"/>
                </a:solidFill>
                <a:effectLst/>
                <a:latin typeface="+mn-lt"/>
                <a:ea typeface="+mn-ea"/>
                <a:cs typeface="+mn-cs"/>
              </a:rPr>
              <a:t>23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Applications in Healthcare, Rehabilitation, and Beyond:</a:t>
            </a:r>
            <a:r>
              <a:rPr lang="en-US" sz="1200" b="0" i="0" u="none" strike="noStrike" kern="1200" dirty="0" smtClean="0">
                <a:solidFill>
                  <a:schemeClr val="tx1"/>
                </a:solidFill>
                <a:effectLst/>
                <a:latin typeface="+mn-lt"/>
                <a:ea typeface="+mn-ea"/>
                <a:cs typeface="+mn-cs"/>
              </a:rPr>
              <a:t> BCIs have a wide range of potential applications:</a:t>
            </a:r>
            <a:r>
              <a:rPr lang="en-US" sz="1200" b="0" i="0" u="none" strike="noStrike" kern="1200" baseline="30000" dirty="0" smtClean="0">
                <a:solidFill>
                  <a:schemeClr val="tx1"/>
                </a:solidFill>
                <a:effectLst/>
                <a:latin typeface="+mn-lt"/>
                <a:ea typeface="+mn-ea"/>
                <a:cs typeface="+mn-cs"/>
              </a:rPr>
              <a:t>24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Restoring lost motor function:</a:t>
            </a:r>
            <a:r>
              <a:rPr lang="en-US" sz="1200" b="0" i="0" u="none" strike="noStrike" kern="1200" dirty="0" smtClean="0">
                <a:solidFill>
                  <a:schemeClr val="tx1"/>
                </a:solidFill>
                <a:effectLst/>
                <a:latin typeface="+mn-lt"/>
                <a:ea typeface="+mn-ea"/>
                <a:cs typeface="+mn-cs"/>
              </a:rPr>
              <a:t> Enabling individuals with paralysis to control prosthetic limbs or other assistive devices.</a:t>
            </a:r>
            <a:r>
              <a:rPr lang="en-US" sz="1200" b="0" i="0" u="none" strike="noStrike" kern="1200" baseline="30000" dirty="0" smtClean="0">
                <a:solidFill>
                  <a:schemeClr val="tx1"/>
                </a:solidFill>
                <a:effectLst/>
                <a:latin typeface="+mn-lt"/>
                <a:ea typeface="+mn-ea"/>
                <a:cs typeface="+mn-cs"/>
              </a:rPr>
              <a:t>25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Communication for locked-in syndrome:</a:t>
            </a:r>
            <a:r>
              <a:rPr lang="en-US" sz="1200" b="0" i="0" u="none" strike="noStrike" kern="1200" dirty="0" smtClean="0">
                <a:solidFill>
                  <a:schemeClr val="tx1"/>
                </a:solidFill>
                <a:effectLst/>
                <a:latin typeface="+mn-lt"/>
                <a:ea typeface="+mn-ea"/>
                <a:cs typeface="+mn-cs"/>
              </a:rPr>
              <a:t> Providing a means of communication for individuals who are completely paralyzed.</a:t>
            </a:r>
            <a:r>
              <a:rPr lang="en-US" sz="1200" b="0" i="0" u="none" strike="noStrike" kern="1200" baseline="30000" dirty="0" smtClean="0">
                <a:solidFill>
                  <a:schemeClr val="tx1"/>
                </a:solidFill>
                <a:effectLst/>
                <a:latin typeface="+mn-lt"/>
                <a:ea typeface="+mn-ea"/>
                <a:cs typeface="+mn-cs"/>
              </a:rPr>
              <a:t>26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Treatment of neurological disorders:</a:t>
            </a:r>
            <a:r>
              <a:rPr lang="en-US" sz="1200" b="0" i="0" u="none" strike="noStrike" kern="1200" dirty="0" smtClean="0">
                <a:solidFill>
                  <a:schemeClr val="tx1"/>
                </a:solidFill>
                <a:effectLst/>
                <a:latin typeface="+mn-lt"/>
                <a:ea typeface="+mn-ea"/>
                <a:cs typeface="+mn-cs"/>
              </a:rPr>
              <a:t> Developing therapies for conditions like epilepsy, Parkinson's disease, and stroke.</a:t>
            </a:r>
            <a:r>
              <a:rPr lang="en-US" sz="1200" b="0" i="0" u="none" strike="noStrike" kern="1200" baseline="30000" dirty="0" smtClean="0">
                <a:solidFill>
                  <a:schemeClr val="tx1"/>
                </a:solidFill>
                <a:effectLst/>
                <a:latin typeface="+mn-lt"/>
                <a:ea typeface="+mn-ea"/>
                <a:cs typeface="+mn-cs"/>
              </a:rPr>
              <a:t>27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Cognitive enhancement:</a:t>
            </a:r>
            <a:r>
              <a:rPr lang="en-US" sz="1200" b="0" i="0" u="none" strike="noStrike" kern="1200" dirty="0" smtClean="0">
                <a:solidFill>
                  <a:schemeClr val="tx1"/>
                </a:solidFill>
                <a:effectLst/>
                <a:latin typeface="+mn-lt"/>
                <a:ea typeface="+mn-ea"/>
                <a:cs typeface="+mn-cs"/>
              </a:rPr>
              <a:t> Exploring the potential for BCIs to enhance cognitive abilities.</a:t>
            </a:r>
            <a:r>
              <a:rPr lang="en-US" sz="1200" b="0" i="0" u="none" strike="noStrike" kern="1200" baseline="30000" dirty="0" smtClean="0">
                <a:solidFill>
                  <a:schemeClr val="tx1"/>
                </a:solidFill>
                <a:effectLst/>
                <a:latin typeface="+mn-lt"/>
                <a:ea typeface="+mn-ea"/>
                <a:cs typeface="+mn-cs"/>
              </a:rPr>
              <a:t>28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Gaming and entertainment:</a:t>
            </a:r>
            <a:r>
              <a:rPr lang="en-US" sz="1200" b="0" i="0" u="none" strike="noStrike" kern="1200" dirty="0" smtClean="0">
                <a:solidFill>
                  <a:schemeClr val="tx1"/>
                </a:solidFill>
                <a:effectLst/>
                <a:latin typeface="+mn-lt"/>
                <a:ea typeface="+mn-ea"/>
                <a:cs typeface="+mn-cs"/>
              </a:rPr>
              <a:t> Developing new forms of human-computer interaction for gaming and entertainment.</a:t>
            </a:r>
            <a:r>
              <a:rPr lang="en-US" sz="1200" b="0" i="0" u="none" strike="noStrike" kern="1200" baseline="30000" dirty="0" smtClean="0">
                <a:solidFill>
                  <a:schemeClr val="tx1"/>
                </a:solidFill>
                <a:effectLst/>
                <a:latin typeface="+mn-lt"/>
                <a:ea typeface="+mn-ea"/>
                <a:cs typeface="+mn-cs"/>
              </a:rPr>
              <a:t>29</a:t>
            </a:r>
            <a:endParaRPr lang="en-US" sz="1200" b="0"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Key Challenges: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Signal Quality and Noise:</a:t>
            </a:r>
            <a:r>
              <a:rPr lang="en-US" sz="1200" b="0" i="0" u="none" strike="noStrike" kern="1200" dirty="0" smtClean="0">
                <a:solidFill>
                  <a:schemeClr val="tx1"/>
                </a:solidFill>
                <a:effectLst/>
                <a:latin typeface="+mn-lt"/>
                <a:ea typeface="+mn-ea"/>
                <a:cs typeface="+mn-cs"/>
              </a:rPr>
              <a:t> Acquiring clean and reliable neural signals can be challenging.</a:t>
            </a:r>
          </a:p>
          <a:p>
            <a:pPr rtl="0" fontAlgn="base"/>
            <a:r>
              <a:rPr lang="en-US" sz="1200" b="1" i="0" u="none" strike="noStrike" kern="1200" dirty="0" smtClean="0">
                <a:solidFill>
                  <a:schemeClr val="tx1"/>
                </a:solidFill>
                <a:effectLst/>
                <a:latin typeface="+mn-lt"/>
                <a:ea typeface="+mn-ea"/>
                <a:cs typeface="+mn-cs"/>
              </a:rPr>
              <a:t>Decoding Neural Activity:</a:t>
            </a:r>
            <a:r>
              <a:rPr lang="en-US" sz="1200" b="0" i="0" u="none" strike="noStrike" kern="1200" dirty="0" smtClean="0">
                <a:solidFill>
                  <a:schemeClr val="tx1"/>
                </a:solidFill>
                <a:effectLst/>
                <a:latin typeface="+mn-lt"/>
                <a:ea typeface="+mn-ea"/>
                <a:cs typeface="+mn-cs"/>
              </a:rPr>
              <a:t> Developing algorithms that can accurately decode complex brain activity is a significant challenge.</a:t>
            </a:r>
          </a:p>
          <a:p>
            <a:pPr rtl="0" fontAlgn="base"/>
            <a:r>
              <a:rPr lang="en-US" sz="1200" b="1" i="0" u="none" strike="noStrike" kern="1200" dirty="0" smtClean="0">
                <a:solidFill>
                  <a:schemeClr val="tx1"/>
                </a:solidFill>
                <a:effectLst/>
                <a:latin typeface="+mn-lt"/>
                <a:ea typeface="+mn-ea"/>
                <a:cs typeface="+mn-cs"/>
              </a:rPr>
              <a:t>Invasiveness:</a:t>
            </a:r>
            <a:r>
              <a:rPr lang="en-US" sz="1200" b="0" i="0" u="none" strike="noStrike" kern="1200" dirty="0" smtClean="0">
                <a:solidFill>
                  <a:schemeClr val="tx1"/>
                </a:solidFill>
                <a:effectLst/>
                <a:latin typeface="+mn-lt"/>
                <a:ea typeface="+mn-ea"/>
                <a:cs typeface="+mn-cs"/>
              </a:rPr>
              <a:t> Invasive methods offer better signal quality but carry risks associated with surgery.</a:t>
            </a:r>
          </a:p>
          <a:p>
            <a:pPr rtl="0" fontAlgn="base"/>
            <a:r>
              <a:rPr lang="en-US" sz="1200" b="1" i="0" u="none" strike="noStrike" kern="1200" dirty="0" smtClean="0">
                <a:solidFill>
                  <a:schemeClr val="tx1"/>
                </a:solidFill>
                <a:effectLst/>
                <a:latin typeface="+mn-lt"/>
                <a:ea typeface="+mn-ea"/>
                <a:cs typeface="+mn-cs"/>
              </a:rPr>
              <a:t>Long-Term Stability and Biocompatibility:</a:t>
            </a:r>
            <a:r>
              <a:rPr lang="en-US" sz="1200" b="0" i="0" u="none" strike="noStrike" kern="1200" dirty="0" smtClean="0">
                <a:solidFill>
                  <a:schemeClr val="tx1"/>
                </a:solidFill>
                <a:effectLst/>
                <a:latin typeface="+mn-lt"/>
                <a:ea typeface="+mn-ea"/>
                <a:cs typeface="+mn-cs"/>
              </a:rPr>
              <a:t> Ensuring the long-term stability and biocompatibility of implanted electrodes is crucial for invasive BCIs.</a:t>
            </a:r>
            <a:r>
              <a:rPr lang="en-US" sz="1200" b="0" i="0" u="none" strike="noStrike" kern="1200" baseline="30000" dirty="0" smtClean="0">
                <a:solidFill>
                  <a:schemeClr val="tx1"/>
                </a:solidFill>
                <a:effectLst/>
                <a:latin typeface="+mn-lt"/>
                <a:ea typeface="+mn-ea"/>
                <a:cs typeface="+mn-cs"/>
              </a:rPr>
              <a:t>30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User Training and Adaptation:</a:t>
            </a:r>
            <a:r>
              <a:rPr lang="en-US" sz="1200" b="0" i="0" u="none" strike="noStrike" kern="1200" dirty="0" smtClean="0">
                <a:solidFill>
                  <a:schemeClr val="tx1"/>
                </a:solidFill>
                <a:effectLst/>
                <a:latin typeface="+mn-lt"/>
                <a:ea typeface="+mn-ea"/>
                <a:cs typeface="+mn-cs"/>
              </a:rPr>
              <a:t> Users often require extensive training to learn how to control a BCI effectively.</a:t>
            </a:r>
            <a:r>
              <a:rPr lang="en-US" sz="1200" b="0" i="0" u="none" strike="noStrike" kern="1200" baseline="30000" dirty="0" smtClean="0">
                <a:solidFill>
                  <a:schemeClr val="tx1"/>
                </a:solidFill>
                <a:effectLst/>
                <a:latin typeface="+mn-lt"/>
                <a:ea typeface="+mn-ea"/>
                <a:cs typeface="+mn-cs"/>
              </a:rPr>
              <a:t>31</a:t>
            </a:r>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BCIs are a rapidly evolving field with the potential to significantly improve the lives of individuals with disabilities and enhance human capabilities.</a:t>
            </a:r>
            <a:r>
              <a:rPr lang="en-US" sz="1200" b="0" i="0" u="none" strike="noStrike" kern="1200" baseline="30000" dirty="0" smtClean="0">
                <a:solidFill>
                  <a:schemeClr val="tx1"/>
                </a:solidFill>
                <a:effectLst/>
                <a:latin typeface="+mn-lt"/>
                <a:ea typeface="+mn-ea"/>
                <a:cs typeface="+mn-cs"/>
              </a:rPr>
              <a:t>32</a:t>
            </a:r>
            <a:r>
              <a:rPr lang="en-US" sz="1200" b="0" i="0" u="none" strike="noStrike" kern="1200" dirty="0" smtClean="0">
                <a:solidFill>
                  <a:schemeClr val="tx1"/>
                </a:solidFill>
                <a:effectLst/>
                <a:latin typeface="+mn-lt"/>
                <a:ea typeface="+mn-ea"/>
                <a:cs typeface="+mn-cs"/>
              </a:rPr>
              <a:t> Ongoing research and development are focused on addressing the existing challenges and expanding the applications of this transformative technology.</a:t>
            </a:r>
            <a:r>
              <a:rPr lang="en-US" sz="1200" b="0" i="0" u="none" strike="noStrike" kern="1200" baseline="30000" dirty="0" smtClean="0">
                <a:solidFill>
                  <a:schemeClr val="tx1"/>
                </a:solidFill>
                <a:effectLst/>
                <a:latin typeface="+mn-lt"/>
                <a:ea typeface="+mn-ea"/>
                <a:cs typeface="+mn-cs"/>
              </a:rPr>
              <a:t>33</a:t>
            </a:r>
            <a:endParaRPr lang="en-US" b="0" dirty="0" smtClean="0">
              <a:effectLst/>
            </a:endParaRPr>
          </a:p>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23</a:t>
            </a:fld>
            <a:endParaRPr lang="en-US" dirty="0"/>
          </a:p>
        </p:txBody>
      </p:sp>
    </p:spTree>
    <p:extLst>
      <p:ext uri="{BB962C8B-B14F-4D97-AF65-F5344CB8AC3E}">
        <p14:creationId xmlns:p14="http://schemas.microsoft.com/office/powerpoint/2010/main" val="766258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Brain-computer interfaces (BCIs), sometimes referred to as brain-machine interfaces (BMIs), are systems that establish a direct communication pathway between the brain and an external device.</a:t>
            </a:r>
            <a:r>
              <a:rPr lang="en-US" sz="1200" b="0" i="0" u="none" strike="noStrike" kern="1200" baseline="30000" dirty="0" smtClean="0">
                <a:solidFill>
                  <a:schemeClr val="tx1"/>
                </a:solidFill>
                <a:effectLst/>
                <a:latin typeface="+mn-lt"/>
                <a:ea typeface="+mn-ea"/>
                <a:cs typeface="+mn-cs"/>
              </a:rPr>
              <a:t>1</a:t>
            </a:r>
            <a:r>
              <a:rPr lang="en-US" sz="1200" b="0" i="0" u="none" strike="noStrike" kern="1200" dirty="0" smtClean="0">
                <a:solidFill>
                  <a:schemeClr val="tx1"/>
                </a:solidFill>
                <a:effectLst/>
                <a:latin typeface="+mn-lt"/>
                <a:ea typeface="+mn-ea"/>
                <a:cs typeface="+mn-cs"/>
              </a:rPr>
              <a:t> They bypass traditional output pathways like muscles and nerves, allowing the brain to directly interact with and control technology.</a:t>
            </a:r>
            <a:r>
              <a:rPr lang="en-US" sz="1200" b="0" i="0" u="none" strike="noStrike" kern="1200" baseline="30000" dirty="0" smtClean="0">
                <a:solidFill>
                  <a:schemeClr val="tx1"/>
                </a:solidFill>
                <a:effectLst/>
                <a:latin typeface="+mn-lt"/>
                <a:ea typeface="+mn-ea"/>
                <a:cs typeface="+mn-cs"/>
              </a:rPr>
              <a:t>2</a:t>
            </a:r>
            <a:endParaRPr lang="en-US" b="0" dirty="0" smtClean="0">
              <a:effectLst/>
            </a:endParaRPr>
          </a:p>
          <a:p>
            <a:pPr rtl="0"/>
            <a:r>
              <a:rPr lang="en-US" sz="1200" b="0" i="0" u="none" strike="noStrike" kern="1200" dirty="0" smtClean="0">
                <a:solidFill>
                  <a:schemeClr val="tx1"/>
                </a:solidFill>
                <a:effectLst/>
                <a:latin typeface="+mn-lt"/>
                <a:ea typeface="+mn-ea"/>
                <a:cs typeface="+mn-cs"/>
              </a:rPr>
              <a:t>Here are the salient features of Brain-Computer Interfaces: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Neural Signal Acquisition:</a:t>
            </a:r>
            <a:r>
              <a:rPr lang="en-US" sz="1200" b="0" i="0" u="none" strike="noStrike" kern="1200" dirty="0" smtClean="0">
                <a:solidFill>
                  <a:schemeClr val="tx1"/>
                </a:solidFill>
                <a:effectLst/>
                <a:latin typeface="+mn-lt"/>
                <a:ea typeface="+mn-ea"/>
                <a:cs typeface="+mn-cs"/>
              </a:rPr>
              <a:t> BCIs begin by acquiring neural signals from the brain.</a:t>
            </a:r>
            <a:r>
              <a:rPr lang="en-US" sz="1200" b="0" i="0" u="none" strike="noStrike" kern="1200" baseline="30000" dirty="0" smtClean="0">
                <a:solidFill>
                  <a:schemeClr val="tx1"/>
                </a:solidFill>
                <a:effectLst/>
                <a:latin typeface="+mn-lt"/>
                <a:ea typeface="+mn-ea"/>
                <a:cs typeface="+mn-cs"/>
              </a:rPr>
              <a:t>3</a:t>
            </a:r>
            <a:r>
              <a:rPr lang="en-US" sz="1200" b="0" i="0" u="none" strike="noStrike" kern="1200" dirty="0" smtClean="0">
                <a:solidFill>
                  <a:schemeClr val="tx1"/>
                </a:solidFill>
                <a:effectLst/>
                <a:latin typeface="+mn-lt"/>
                <a:ea typeface="+mn-ea"/>
                <a:cs typeface="+mn-cs"/>
              </a:rPr>
              <a:t> Several methods exist:</a:t>
            </a:r>
          </a:p>
          <a:p>
            <a:pPr rtl="0" fontAlgn="base"/>
            <a:r>
              <a:rPr lang="en-US" sz="1200" b="1" i="0" u="none" strike="noStrike" kern="1200" dirty="0" smtClean="0">
                <a:solidFill>
                  <a:schemeClr val="tx1"/>
                </a:solidFill>
                <a:effectLst/>
                <a:latin typeface="+mn-lt"/>
                <a:ea typeface="+mn-ea"/>
                <a:cs typeface="+mn-cs"/>
              </a:rPr>
              <a:t>Electroencephalography (EEG):</a:t>
            </a:r>
            <a:r>
              <a:rPr lang="en-US" sz="1200" b="0" i="0" u="none" strike="noStrike" kern="1200" dirty="0" smtClean="0">
                <a:solidFill>
                  <a:schemeClr val="tx1"/>
                </a:solidFill>
                <a:effectLst/>
                <a:latin typeface="+mn-lt"/>
                <a:ea typeface="+mn-ea"/>
                <a:cs typeface="+mn-cs"/>
              </a:rPr>
              <a:t> Non-invasive method using electrodes placed on the scalp to measure electrical activity in the brain.</a:t>
            </a:r>
            <a:r>
              <a:rPr lang="en-US" sz="1200" b="0" i="0" u="none" strike="noStrike" kern="1200" baseline="30000" dirty="0" smtClean="0">
                <a:solidFill>
                  <a:schemeClr val="tx1"/>
                </a:solidFill>
                <a:effectLst/>
                <a:latin typeface="+mn-lt"/>
                <a:ea typeface="+mn-ea"/>
                <a:cs typeface="+mn-cs"/>
              </a:rPr>
              <a:t>4</a:t>
            </a:r>
            <a:r>
              <a:rPr lang="en-US" sz="1200" b="0" i="0" u="none" strike="noStrike" kern="1200" dirty="0" smtClean="0">
                <a:solidFill>
                  <a:schemeClr val="tx1"/>
                </a:solidFill>
                <a:effectLst/>
                <a:latin typeface="+mn-lt"/>
                <a:ea typeface="+mn-ea"/>
                <a:cs typeface="+mn-cs"/>
              </a:rPr>
              <a:t> It has good temporal resolution but lower spatial resolution.</a:t>
            </a:r>
            <a:r>
              <a:rPr lang="en-US" sz="1200" b="0" i="0" u="none" strike="noStrike" kern="1200" baseline="30000" dirty="0" smtClean="0">
                <a:solidFill>
                  <a:schemeClr val="tx1"/>
                </a:solidFill>
                <a:effectLst/>
                <a:latin typeface="+mn-lt"/>
                <a:ea typeface="+mn-ea"/>
                <a:cs typeface="+mn-cs"/>
              </a:rPr>
              <a:t>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Electrocorticography</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ECoG</a:t>
            </a:r>
            <a:r>
              <a:rPr lang="en-US" sz="1200" b="1"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Minimally invasive method involving placing electrodes directly on the surface of the brain.</a:t>
            </a:r>
            <a:r>
              <a:rPr lang="en-US" sz="1200" b="0" i="0" u="none" strike="noStrike" kern="1200" baseline="30000" dirty="0" smtClean="0">
                <a:solidFill>
                  <a:schemeClr val="tx1"/>
                </a:solidFill>
                <a:effectLst/>
                <a:latin typeface="+mn-lt"/>
                <a:ea typeface="+mn-ea"/>
                <a:cs typeface="+mn-cs"/>
              </a:rPr>
              <a:t>6</a:t>
            </a:r>
            <a:r>
              <a:rPr lang="en-US" sz="1200" b="0" i="0" u="none" strike="noStrike" kern="1200" dirty="0" smtClean="0">
                <a:solidFill>
                  <a:schemeClr val="tx1"/>
                </a:solidFill>
                <a:effectLst/>
                <a:latin typeface="+mn-lt"/>
                <a:ea typeface="+mn-ea"/>
                <a:cs typeface="+mn-cs"/>
              </a:rPr>
              <a:t> It offers better spatial resolution than EEG but requires surgery.</a:t>
            </a:r>
            <a:r>
              <a:rPr lang="en-US" sz="1200" b="0" i="0" u="none" strike="noStrike" kern="1200" baseline="30000" dirty="0" smtClean="0">
                <a:solidFill>
                  <a:schemeClr val="tx1"/>
                </a:solidFill>
                <a:effectLst/>
                <a:latin typeface="+mn-lt"/>
                <a:ea typeface="+mn-ea"/>
                <a:cs typeface="+mn-cs"/>
              </a:rPr>
              <a:t>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Intracortical</a:t>
            </a:r>
            <a:r>
              <a:rPr lang="en-US" sz="1200" b="1" i="0" u="none" strike="noStrike" kern="1200" dirty="0" smtClean="0">
                <a:solidFill>
                  <a:schemeClr val="tx1"/>
                </a:solidFill>
                <a:effectLst/>
                <a:latin typeface="+mn-lt"/>
                <a:ea typeface="+mn-ea"/>
                <a:cs typeface="+mn-cs"/>
              </a:rPr>
              <a:t> Electrodes:</a:t>
            </a:r>
            <a:r>
              <a:rPr lang="en-US" sz="1200" b="0" i="0" u="none" strike="noStrike" kern="1200" dirty="0" smtClean="0">
                <a:solidFill>
                  <a:schemeClr val="tx1"/>
                </a:solidFill>
                <a:effectLst/>
                <a:latin typeface="+mn-lt"/>
                <a:ea typeface="+mn-ea"/>
                <a:cs typeface="+mn-cs"/>
              </a:rPr>
              <a:t> Invasive method involving implanting microelectrodes directly into the brain tissue.</a:t>
            </a:r>
            <a:r>
              <a:rPr lang="en-US" sz="1200" b="0" i="0" u="none" strike="noStrike" kern="1200" baseline="30000" dirty="0" smtClean="0">
                <a:solidFill>
                  <a:schemeClr val="tx1"/>
                </a:solidFill>
                <a:effectLst/>
                <a:latin typeface="+mn-lt"/>
                <a:ea typeface="+mn-ea"/>
                <a:cs typeface="+mn-cs"/>
              </a:rPr>
              <a:t>8</a:t>
            </a:r>
            <a:r>
              <a:rPr lang="en-US" sz="1200" b="0" i="0" u="none" strike="noStrike" kern="1200" dirty="0" smtClean="0">
                <a:solidFill>
                  <a:schemeClr val="tx1"/>
                </a:solidFill>
                <a:effectLst/>
                <a:latin typeface="+mn-lt"/>
                <a:ea typeface="+mn-ea"/>
                <a:cs typeface="+mn-cs"/>
              </a:rPr>
              <a:t> It provides the highest spatial resolution and signal quality but carries the greatest risk.</a:t>
            </a:r>
          </a:p>
          <a:p>
            <a:pPr rtl="0" fontAlgn="base"/>
            <a:r>
              <a:rPr lang="en-US" sz="1200" b="1" i="0" u="none" strike="noStrike" kern="1200" dirty="0" smtClean="0">
                <a:solidFill>
                  <a:schemeClr val="tx1"/>
                </a:solidFill>
                <a:effectLst/>
                <a:latin typeface="+mn-lt"/>
                <a:ea typeface="+mn-ea"/>
                <a:cs typeface="+mn-cs"/>
              </a:rPr>
              <a:t>Signal Processing:</a:t>
            </a:r>
            <a:r>
              <a:rPr lang="en-US" sz="1200" b="0" i="0" u="none" strike="noStrike" kern="1200" dirty="0" smtClean="0">
                <a:solidFill>
                  <a:schemeClr val="tx1"/>
                </a:solidFill>
                <a:effectLst/>
                <a:latin typeface="+mn-lt"/>
                <a:ea typeface="+mn-ea"/>
                <a:cs typeface="+mn-cs"/>
              </a:rPr>
              <a:t> The raw neural signals acquired are often noisy and complex.</a:t>
            </a:r>
            <a:r>
              <a:rPr lang="en-US" sz="1200" b="0" i="0" u="none" strike="noStrike" kern="1200" baseline="30000" dirty="0" smtClean="0">
                <a:solidFill>
                  <a:schemeClr val="tx1"/>
                </a:solidFill>
                <a:effectLst/>
                <a:latin typeface="+mn-lt"/>
                <a:ea typeface="+mn-ea"/>
                <a:cs typeface="+mn-cs"/>
              </a:rPr>
              <a:t>9</a:t>
            </a:r>
            <a:r>
              <a:rPr lang="en-US" sz="1200" b="0" i="0" u="none" strike="noStrike" kern="1200" dirty="0" smtClean="0">
                <a:solidFill>
                  <a:schemeClr val="tx1"/>
                </a:solidFill>
                <a:effectLst/>
                <a:latin typeface="+mn-lt"/>
                <a:ea typeface="+mn-ea"/>
                <a:cs typeface="+mn-cs"/>
              </a:rPr>
              <a:t> Signal processing techniques are used to:</a:t>
            </a:r>
          </a:p>
          <a:p>
            <a:pPr rtl="0" fontAlgn="base"/>
            <a:r>
              <a:rPr lang="en-US" sz="1200" b="1" i="0" u="none" strike="noStrike" kern="1200" dirty="0" smtClean="0">
                <a:solidFill>
                  <a:schemeClr val="tx1"/>
                </a:solidFill>
                <a:effectLst/>
                <a:latin typeface="+mn-lt"/>
                <a:ea typeface="+mn-ea"/>
                <a:cs typeface="+mn-cs"/>
              </a:rPr>
              <a:t>Filter noise:</a:t>
            </a:r>
            <a:r>
              <a:rPr lang="en-US" sz="1200" b="0" i="0" u="none" strike="noStrike" kern="1200" dirty="0" smtClean="0">
                <a:solidFill>
                  <a:schemeClr val="tx1"/>
                </a:solidFill>
                <a:effectLst/>
                <a:latin typeface="+mn-lt"/>
                <a:ea typeface="+mn-ea"/>
                <a:cs typeface="+mn-cs"/>
              </a:rPr>
              <a:t> Remove unwanted signals and artifacts.</a:t>
            </a:r>
            <a:r>
              <a:rPr lang="en-US" sz="1200" b="0" i="0" u="none" strike="noStrike" kern="1200" baseline="30000" dirty="0" smtClean="0">
                <a:solidFill>
                  <a:schemeClr val="tx1"/>
                </a:solidFill>
                <a:effectLst/>
                <a:latin typeface="+mn-lt"/>
                <a:ea typeface="+mn-ea"/>
                <a:cs typeface="+mn-cs"/>
              </a:rPr>
              <a:t>10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Extract relevant features:</a:t>
            </a:r>
            <a:r>
              <a:rPr lang="en-US" sz="1200" b="0" i="0" u="none" strike="noStrike" kern="1200" dirty="0" smtClean="0">
                <a:solidFill>
                  <a:schemeClr val="tx1"/>
                </a:solidFill>
                <a:effectLst/>
                <a:latin typeface="+mn-lt"/>
                <a:ea typeface="+mn-ea"/>
                <a:cs typeface="+mn-cs"/>
              </a:rPr>
              <a:t> Identify patterns in the neural data that correspond to specific intentions or commands.</a:t>
            </a:r>
            <a:r>
              <a:rPr lang="en-US" sz="1200" b="0" i="0" u="none" strike="noStrike" kern="1200" baseline="30000" dirty="0" smtClean="0">
                <a:solidFill>
                  <a:schemeClr val="tx1"/>
                </a:solidFill>
                <a:effectLst/>
                <a:latin typeface="+mn-lt"/>
                <a:ea typeface="+mn-ea"/>
                <a:cs typeface="+mn-cs"/>
              </a:rPr>
              <a:t>11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Convert signals into control commands:</a:t>
            </a:r>
            <a:r>
              <a:rPr lang="en-US" sz="1200" b="0" i="0" u="none" strike="noStrike" kern="1200" dirty="0" smtClean="0">
                <a:solidFill>
                  <a:schemeClr val="tx1"/>
                </a:solidFill>
                <a:effectLst/>
                <a:latin typeface="+mn-lt"/>
                <a:ea typeface="+mn-ea"/>
                <a:cs typeface="+mn-cs"/>
              </a:rPr>
              <a:t> Translate the processed neural signals into instructions that can be understood by the external device.</a:t>
            </a:r>
            <a:r>
              <a:rPr lang="en-US" sz="1200" b="0" i="0" u="none" strike="noStrike" kern="1200" baseline="30000" dirty="0" smtClean="0">
                <a:solidFill>
                  <a:schemeClr val="tx1"/>
                </a:solidFill>
                <a:effectLst/>
                <a:latin typeface="+mn-lt"/>
                <a:ea typeface="+mn-ea"/>
                <a:cs typeface="+mn-cs"/>
              </a:rPr>
              <a:t>12</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Device Control/Output:</a:t>
            </a:r>
            <a:r>
              <a:rPr lang="en-US" sz="1200" b="0" i="0" u="none" strike="noStrike" kern="1200" dirty="0" smtClean="0">
                <a:solidFill>
                  <a:schemeClr val="tx1"/>
                </a:solidFill>
                <a:effectLst/>
                <a:latin typeface="+mn-lt"/>
                <a:ea typeface="+mn-ea"/>
                <a:cs typeface="+mn-cs"/>
              </a:rPr>
              <a:t> The processed neural signals are then used to control an external device, which can be:</a:t>
            </a:r>
          </a:p>
          <a:p>
            <a:pPr rtl="0" fontAlgn="base"/>
            <a:r>
              <a:rPr lang="en-US" sz="1200" b="1" i="0" u="none" strike="noStrike" kern="1200" dirty="0" smtClean="0">
                <a:solidFill>
                  <a:schemeClr val="tx1"/>
                </a:solidFill>
                <a:effectLst/>
                <a:latin typeface="+mn-lt"/>
                <a:ea typeface="+mn-ea"/>
                <a:cs typeface="+mn-cs"/>
              </a:rPr>
              <a:t>Cursor or computer interface:</a:t>
            </a:r>
            <a:r>
              <a:rPr lang="en-US" sz="1200" b="0" i="0" u="none" strike="noStrike" kern="1200" dirty="0" smtClean="0">
                <a:solidFill>
                  <a:schemeClr val="tx1"/>
                </a:solidFill>
                <a:effectLst/>
                <a:latin typeface="+mn-lt"/>
                <a:ea typeface="+mn-ea"/>
                <a:cs typeface="+mn-cs"/>
              </a:rPr>
              <a:t> Allowing users to control a mouse cursor, type on a keyboard, or navigate a computer interface.</a:t>
            </a:r>
            <a:r>
              <a:rPr lang="en-US" sz="1200" b="0" i="0" u="none" strike="noStrike" kern="1200" baseline="30000" dirty="0" smtClean="0">
                <a:solidFill>
                  <a:schemeClr val="tx1"/>
                </a:solidFill>
                <a:effectLst/>
                <a:latin typeface="+mn-lt"/>
                <a:ea typeface="+mn-ea"/>
                <a:cs typeface="+mn-cs"/>
              </a:rPr>
              <a:t>13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Prosthetic limb:</a:t>
            </a:r>
            <a:r>
              <a:rPr lang="en-US" sz="1200" b="0" i="0" u="none" strike="noStrike" kern="1200" dirty="0" smtClean="0">
                <a:solidFill>
                  <a:schemeClr val="tx1"/>
                </a:solidFill>
                <a:effectLst/>
                <a:latin typeface="+mn-lt"/>
                <a:ea typeface="+mn-ea"/>
                <a:cs typeface="+mn-cs"/>
              </a:rPr>
              <a:t> Enabling users to control a robotic arm or leg.</a:t>
            </a:r>
            <a:r>
              <a:rPr lang="en-US" sz="1200" b="0" i="0" u="none" strike="noStrike" kern="1200" baseline="30000" dirty="0" smtClean="0">
                <a:solidFill>
                  <a:schemeClr val="tx1"/>
                </a:solidFill>
                <a:effectLst/>
                <a:latin typeface="+mn-lt"/>
                <a:ea typeface="+mn-ea"/>
                <a:cs typeface="+mn-cs"/>
              </a:rPr>
              <a:t>14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Exoskeleton:</a:t>
            </a:r>
            <a:r>
              <a:rPr lang="en-US" sz="1200" b="0" i="0" u="none" strike="noStrike" kern="1200" dirty="0" smtClean="0">
                <a:solidFill>
                  <a:schemeClr val="tx1"/>
                </a:solidFill>
                <a:effectLst/>
                <a:latin typeface="+mn-lt"/>
                <a:ea typeface="+mn-ea"/>
                <a:cs typeface="+mn-cs"/>
              </a:rPr>
              <a:t> Assisting with movement for individuals with paralysis.</a:t>
            </a:r>
            <a:r>
              <a:rPr lang="en-US" sz="1200" b="0" i="0" u="none" strike="noStrike" kern="1200" baseline="30000" dirty="0" smtClean="0">
                <a:solidFill>
                  <a:schemeClr val="tx1"/>
                </a:solidFill>
                <a:effectLst/>
                <a:latin typeface="+mn-lt"/>
                <a:ea typeface="+mn-ea"/>
                <a:cs typeface="+mn-cs"/>
              </a:rPr>
              <a:t>15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Communication device:</a:t>
            </a:r>
            <a:r>
              <a:rPr lang="en-US" sz="1200" b="0" i="0" u="none" strike="noStrike" kern="1200" dirty="0" smtClean="0">
                <a:solidFill>
                  <a:schemeClr val="tx1"/>
                </a:solidFill>
                <a:effectLst/>
                <a:latin typeface="+mn-lt"/>
                <a:ea typeface="+mn-ea"/>
                <a:cs typeface="+mn-cs"/>
              </a:rPr>
              <a:t> Enabling individuals with severe motor impairments to communicate.</a:t>
            </a:r>
            <a:r>
              <a:rPr lang="en-US" sz="1200" b="0" i="0" u="none" strike="noStrike" kern="1200" baseline="30000" dirty="0" smtClean="0">
                <a:solidFill>
                  <a:schemeClr val="tx1"/>
                </a:solidFill>
                <a:effectLst/>
                <a:latin typeface="+mn-lt"/>
                <a:ea typeface="+mn-ea"/>
                <a:cs typeface="+mn-cs"/>
              </a:rPr>
              <a:t>16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err="1" smtClean="0">
                <a:solidFill>
                  <a:schemeClr val="tx1"/>
                </a:solidFill>
                <a:effectLst/>
                <a:latin typeface="+mn-lt"/>
                <a:ea typeface="+mn-ea"/>
                <a:cs typeface="+mn-cs"/>
              </a:rPr>
              <a:t>Neurofeedback</a:t>
            </a:r>
            <a:r>
              <a:rPr lang="en-US" sz="1200" b="1" i="0" u="none" strike="noStrike" kern="1200" dirty="0" smtClean="0">
                <a:solidFill>
                  <a:schemeClr val="tx1"/>
                </a:solidFill>
                <a:effectLst/>
                <a:latin typeface="+mn-lt"/>
                <a:ea typeface="+mn-ea"/>
                <a:cs typeface="+mn-cs"/>
              </a:rPr>
              <a:t> systems:</a:t>
            </a:r>
            <a:r>
              <a:rPr lang="en-US" sz="1200" b="0" i="0" u="none" strike="noStrike" kern="1200" dirty="0" smtClean="0">
                <a:solidFill>
                  <a:schemeClr val="tx1"/>
                </a:solidFill>
                <a:effectLst/>
                <a:latin typeface="+mn-lt"/>
                <a:ea typeface="+mn-ea"/>
                <a:cs typeface="+mn-cs"/>
              </a:rPr>
              <a:t> Providing real-time feedback on brain activity to help users learn to self-regulate their brain function.</a:t>
            </a:r>
            <a:r>
              <a:rPr lang="en-US" sz="1200" b="0" i="0" u="none" strike="noStrike" kern="1200" baseline="30000" dirty="0" smtClean="0">
                <a:solidFill>
                  <a:schemeClr val="tx1"/>
                </a:solidFill>
                <a:effectLst/>
                <a:latin typeface="+mn-lt"/>
                <a:ea typeface="+mn-ea"/>
                <a:cs typeface="+mn-cs"/>
              </a:rPr>
              <a:t>17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Real-Time Operation:</a:t>
            </a:r>
            <a:r>
              <a:rPr lang="en-US" sz="1200" b="0" i="0" u="none" strike="noStrike" kern="1200" dirty="0" smtClean="0">
                <a:solidFill>
                  <a:schemeClr val="tx1"/>
                </a:solidFill>
                <a:effectLst/>
                <a:latin typeface="+mn-lt"/>
                <a:ea typeface="+mn-ea"/>
                <a:cs typeface="+mn-cs"/>
              </a:rPr>
              <a:t> Many BCI applications require real-time or near real-time operation to provide immediate feedback or control.</a:t>
            </a:r>
            <a:r>
              <a:rPr lang="en-US" sz="1200" b="0" i="0" u="none" strike="noStrike" kern="1200" baseline="30000" dirty="0" smtClean="0">
                <a:solidFill>
                  <a:schemeClr val="tx1"/>
                </a:solidFill>
                <a:effectLst/>
                <a:latin typeface="+mn-lt"/>
                <a:ea typeface="+mn-ea"/>
                <a:cs typeface="+mn-cs"/>
              </a:rPr>
              <a:t>18</a:t>
            </a:r>
            <a:r>
              <a:rPr lang="en-US" sz="1200" b="0" i="0" u="none" strike="noStrike" kern="1200" dirty="0" smtClean="0">
                <a:solidFill>
                  <a:schemeClr val="tx1"/>
                </a:solidFill>
                <a:effectLst/>
                <a:latin typeface="+mn-lt"/>
                <a:ea typeface="+mn-ea"/>
                <a:cs typeface="+mn-cs"/>
              </a:rPr>
              <a:t> This necessitates efficient signal processing and communication.</a:t>
            </a:r>
          </a:p>
          <a:p>
            <a:pPr rtl="0" fontAlgn="base"/>
            <a:r>
              <a:rPr lang="en-US" sz="1200" b="1" i="0" u="none" strike="noStrike" kern="1200" dirty="0" smtClean="0">
                <a:solidFill>
                  <a:schemeClr val="tx1"/>
                </a:solidFill>
                <a:effectLst/>
                <a:latin typeface="+mn-lt"/>
                <a:ea typeface="+mn-ea"/>
                <a:cs typeface="+mn-cs"/>
              </a:rPr>
              <a:t>Adaptation and Learning:</a:t>
            </a:r>
            <a:r>
              <a:rPr lang="en-US" sz="1200" b="0" i="0" u="none" strike="noStrike" kern="1200" dirty="0" smtClean="0">
                <a:solidFill>
                  <a:schemeClr val="tx1"/>
                </a:solidFill>
                <a:effectLst/>
                <a:latin typeface="+mn-lt"/>
                <a:ea typeface="+mn-ea"/>
                <a:cs typeface="+mn-cs"/>
              </a:rPr>
              <a:t> Both the BCI system and the user need to adapt and learn over time.</a:t>
            </a:r>
            <a:r>
              <a:rPr lang="en-US" sz="1200" b="0" i="0" u="none" strike="noStrike" kern="1200" baseline="30000" dirty="0" smtClean="0">
                <a:solidFill>
                  <a:schemeClr val="tx1"/>
                </a:solidFill>
                <a:effectLst/>
                <a:latin typeface="+mn-lt"/>
                <a:ea typeface="+mn-ea"/>
                <a:cs typeface="+mn-cs"/>
              </a:rPr>
              <a:t>19</a:t>
            </a:r>
            <a:r>
              <a:rPr lang="en-US" sz="1200" b="0" i="0" u="none" strike="noStrike" kern="1200" dirty="0" smtClean="0">
                <a:solidFill>
                  <a:schemeClr val="tx1"/>
                </a:solidFill>
                <a:effectLst/>
                <a:latin typeface="+mn-lt"/>
                <a:ea typeface="+mn-ea"/>
                <a:cs typeface="+mn-cs"/>
              </a:rPr>
              <a:t> The system may need to be calibrated to the individual user's brain signals, and the user may need to learn how to control the BCI effectively.</a:t>
            </a:r>
            <a:r>
              <a:rPr lang="en-US" sz="1200" b="0" i="0" u="none" strike="noStrike" kern="1200" baseline="30000" dirty="0" smtClean="0">
                <a:solidFill>
                  <a:schemeClr val="tx1"/>
                </a:solidFill>
                <a:effectLst/>
                <a:latin typeface="+mn-lt"/>
                <a:ea typeface="+mn-ea"/>
                <a:cs typeface="+mn-cs"/>
              </a:rPr>
              <a:t>20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Closed-Loop or Open-Loop Systems:</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Open-loop systems:</a:t>
            </a:r>
            <a:r>
              <a:rPr lang="en-US" sz="1200" b="0" i="0" u="none" strike="noStrike" kern="1200" dirty="0" smtClean="0">
                <a:solidFill>
                  <a:schemeClr val="tx1"/>
                </a:solidFill>
                <a:effectLst/>
                <a:latin typeface="+mn-lt"/>
                <a:ea typeface="+mn-ea"/>
                <a:cs typeface="+mn-cs"/>
              </a:rPr>
              <a:t> The BCI translates brain activity into commands, but there is no feedback provided back to the user about the outcome of those commands.</a:t>
            </a:r>
            <a:r>
              <a:rPr lang="en-US" sz="1200" b="0" i="0" u="none" strike="noStrike" kern="1200" baseline="30000" dirty="0" smtClean="0">
                <a:solidFill>
                  <a:schemeClr val="tx1"/>
                </a:solidFill>
                <a:effectLst/>
                <a:latin typeface="+mn-lt"/>
                <a:ea typeface="+mn-ea"/>
                <a:cs typeface="+mn-cs"/>
              </a:rPr>
              <a:t>21</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Closed-loop systems:</a:t>
            </a:r>
            <a:r>
              <a:rPr lang="en-US" sz="1200" b="0" i="0" u="none" strike="noStrike" kern="1200" dirty="0" smtClean="0">
                <a:solidFill>
                  <a:schemeClr val="tx1"/>
                </a:solidFill>
                <a:effectLst/>
                <a:latin typeface="+mn-lt"/>
                <a:ea typeface="+mn-ea"/>
                <a:cs typeface="+mn-cs"/>
              </a:rPr>
              <a:t> Provide feedback to the user, allowing them to adjust their brain activity based on the outcome.</a:t>
            </a:r>
            <a:r>
              <a:rPr lang="en-US" sz="1200" b="0" i="0" u="none" strike="noStrike" kern="1200" baseline="30000" dirty="0" smtClean="0">
                <a:solidFill>
                  <a:schemeClr val="tx1"/>
                </a:solidFill>
                <a:effectLst/>
                <a:latin typeface="+mn-lt"/>
                <a:ea typeface="+mn-ea"/>
                <a:cs typeface="+mn-cs"/>
              </a:rPr>
              <a:t>22</a:t>
            </a:r>
            <a:r>
              <a:rPr lang="en-US" sz="1200" b="0" i="0" u="none" strike="noStrike" kern="1200" dirty="0" smtClean="0">
                <a:solidFill>
                  <a:schemeClr val="tx1"/>
                </a:solidFill>
                <a:effectLst/>
                <a:latin typeface="+mn-lt"/>
                <a:ea typeface="+mn-ea"/>
                <a:cs typeface="+mn-cs"/>
              </a:rPr>
              <a:t> This feedback loop is crucial for learning and improving BCI control.</a:t>
            </a:r>
            <a:r>
              <a:rPr lang="en-US" sz="1200" b="0" i="0" u="none" strike="noStrike" kern="1200" baseline="30000" dirty="0" smtClean="0">
                <a:solidFill>
                  <a:schemeClr val="tx1"/>
                </a:solidFill>
                <a:effectLst/>
                <a:latin typeface="+mn-lt"/>
                <a:ea typeface="+mn-ea"/>
                <a:cs typeface="+mn-cs"/>
              </a:rPr>
              <a:t>23</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Applications in Healthcare, Rehabilitation, and Beyond:</a:t>
            </a:r>
            <a:r>
              <a:rPr lang="en-US" sz="1200" b="0" i="0" u="none" strike="noStrike" kern="1200" dirty="0" smtClean="0">
                <a:solidFill>
                  <a:schemeClr val="tx1"/>
                </a:solidFill>
                <a:effectLst/>
                <a:latin typeface="+mn-lt"/>
                <a:ea typeface="+mn-ea"/>
                <a:cs typeface="+mn-cs"/>
              </a:rPr>
              <a:t> BCIs have a wide range of potential applications:</a:t>
            </a:r>
            <a:r>
              <a:rPr lang="en-US" sz="1200" b="0" i="0" u="none" strike="noStrike" kern="1200" baseline="30000" dirty="0" smtClean="0">
                <a:solidFill>
                  <a:schemeClr val="tx1"/>
                </a:solidFill>
                <a:effectLst/>
                <a:latin typeface="+mn-lt"/>
                <a:ea typeface="+mn-ea"/>
                <a:cs typeface="+mn-cs"/>
              </a:rPr>
              <a:t>24</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Restoring lost motor function:</a:t>
            </a:r>
            <a:r>
              <a:rPr lang="en-US" sz="1200" b="0" i="0" u="none" strike="noStrike" kern="1200" dirty="0" smtClean="0">
                <a:solidFill>
                  <a:schemeClr val="tx1"/>
                </a:solidFill>
                <a:effectLst/>
                <a:latin typeface="+mn-lt"/>
                <a:ea typeface="+mn-ea"/>
                <a:cs typeface="+mn-cs"/>
              </a:rPr>
              <a:t> Enabling individuals with paralysis to control prosthetic limbs or other assistive devices.</a:t>
            </a:r>
            <a:r>
              <a:rPr lang="en-US" sz="1200" b="0" i="0" u="none" strike="noStrike" kern="1200" baseline="30000" dirty="0" smtClean="0">
                <a:solidFill>
                  <a:schemeClr val="tx1"/>
                </a:solidFill>
                <a:effectLst/>
                <a:latin typeface="+mn-lt"/>
                <a:ea typeface="+mn-ea"/>
                <a:cs typeface="+mn-cs"/>
              </a:rPr>
              <a:t>25</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Communication for locked-in syndrome:</a:t>
            </a:r>
            <a:r>
              <a:rPr lang="en-US" sz="1200" b="0" i="0" u="none" strike="noStrike" kern="1200" dirty="0" smtClean="0">
                <a:solidFill>
                  <a:schemeClr val="tx1"/>
                </a:solidFill>
                <a:effectLst/>
                <a:latin typeface="+mn-lt"/>
                <a:ea typeface="+mn-ea"/>
                <a:cs typeface="+mn-cs"/>
              </a:rPr>
              <a:t> Providing a means of communication for individuals who are completely paralyzed.</a:t>
            </a:r>
            <a:r>
              <a:rPr lang="en-US" sz="1200" b="0" i="0" u="none" strike="noStrike" kern="1200" baseline="30000" dirty="0" smtClean="0">
                <a:solidFill>
                  <a:schemeClr val="tx1"/>
                </a:solidFill>
                <a:effectLst/>
                <a:latin typeface="+mn-lt"/>
                <a:ea typeface="+mn-ea"/>
                <a:cs typeface="+mn-cs"/>
              </a:rPr>
              <a:t>26</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Treatment of neurological disorders:</a:t>
            </a:r>
            <a:r>
              <a:rPr lang="en-US" sz="1200" b="0" i="0" u="none" strike="noStrike" kern="1200" dirty="0" smtClean="0">
                <a:solidFill>
                  <a:schemeClr val="tx1"/>
                </a:solidFill>
                <a:effectLst/>
                <a:latin typeface="+mn-lt"/>
                <a:ea typeface="+mn-ea"/>
                <a:cs typeface="+mn-cs"/>
              </a:rPr>
              <a:t> Developing therapies for conditions like epilepsy, Parkinson's disease, and stroke.</a:t>
            </a:r>
            <a:r>
              <a:rPr lang="en-US" sz="1200" b="0" i="0" u="none" strike="noStrike" kern="1200" baseline="30000" dirty="0" smtClean="0">
                <a:solidFill>
                  <a:schemeClr val="tx1"/>
                </a:solidFill>
                <a:effectLst/>
                <a:latin typeface="+mn-lt"/>
                <a:ea typeface="+mn-ea"/>
                <a:cs typeface="+mn-cs"/>
              </a:rPr>
              <a:t>27</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Cognitive enhancement:</a:t>
            </a:r>
            <a:r>
              <a:rPr lang="en-US" sz="1200" b="0" i="0" u="none" strike="noStrike" kern="1200" dirty="0" smtClean="0">
                <a:solidFill>
                  <a:schemeClr val="tx1"/>
                </a:solidFill>
                <a:effectLst/>
                <a:latin typeface="+mn-lt"/>
                <a:ea typeface="+mn-ea"/>
                <a:cs typeface="+mn-cs"/>
              </a:rPr>
              <a:t> Exploring the potential for BCIs to enhance cognitive abilities.</a:t>
            </a:r>
            <a:r>
              <a:rPr lang="en-US" sz="1200" b="0" i="0" u="none" strike="noStrike" kern="1200" baseline="30000" dirty="0" smtClean="0">
                <a:solidFill>
                  <a:schemeClr val="tx1"/>
                </a:solidFill>
                <a:effectLst/>
                <a:latin typeface="+mn-lt"/>
                <a:ea typeface="+mn-ea"/>
                <a:cs typeface="+mn-cs"/>
              </a:rPr>
              <a:t>28</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Gaming and entertainment:</a:t>
            </a:r>
            <a:r>
              <a:rPr lang="en-US" sz="1200" b="0" i="0" u="none" strike="noStrike" kern="1200" dirty="0" smtClean="0">
                <a:solidFill>
                  <a:schemeClr val="tx1"/>
                </a:solidFill>
                <a:effectLst/>
                <a:latin typeface="+mn-lt"/>
                <a:ea typeface="+mn-ea"/>
                <a:cs typeface="+mn-cs"/>
              </a:rPr>
              <a:t> Developing new forms of human-computer interaction for gaming and entertainment.</a:t>
            </a:r>
            <a:r>
              <a:rPr lang="en-US" sz="1200" b="0" i="0" u="none" strike="noStrike" kern="1200" baseline="30000" dirty="0" smtClean="0">
                <a:solidFill>
                  <a:schemeClr val="tx1"/>
                </a:solidFill>
                <a:effectLst/>
                <a:latin typeface="+mn-lt"/>
                <a:ea typeface="+mn-ea"/>
                <a:cs typeface="+mn-cs"/>
              </a:rPr>
              <a:t>29</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24</a:t>
            </a:fld>
            <a:endParaRPr lang="en-US" dirty="0"/>
          </a:p>
        </p:txBody>
      </p:sp>
    </p:spTree>
    <p:extLst>
      <p:ext uri="{BB962C8B-B14F-4D97-AF65-F5344CB8AC3E}">
        <p14:creationId xmlns:p14="http://schemas.microsoft.com/office/powerpoint/2010/main" val="2122445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Key Challenges: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Signal Quality and Noise:</a:t>
            </a:r>
            <a:r>
              <a:rPr lang="en-US" sz="1200" b="0" i="0" u="none" strike="noStrike" kern="1200" dirty="0" smtClean="0">
                <a:solidFill>
                  <a:schemeClr val="tx1"/>
                </a:solidFill>
                <a:effectLst/>
                <a:latin typeface="+mn-lt"/>
                <a:ea typeface="+mn-ea"/>
                <a:cs typeface="+mn-cs"/>
              </a:rPr>
              <a:t> Acquiring clean and reliable neural signals can be challenging.</a:t>
            </a:r>
          </a:p>
          <a:p>
            <a:pPr rtl="0" fontAlgn="base"/>
            <a:r>
              <a:rPr lang="en-US" sz="1200" b="1" i="0" u="none" strike="noStrike" kern="1200" dirty="0" smtClean="0">
                <a:solidFill>
                  <a:schemeClr val="tx1"/>
                </a:solidFill>
                <a:effectLst/>
                <a:latin typeface="+mn-lt"/>
                <a:ea typeface="+mn-ea"/>
                <a:cs typeface="+mn-cs"/>
              </a:rPr>
              <a:t>Decoding Neural Activity:</a:t>
            </a:r>
            <a:r>
              <a:rPr lang="en-US" sz="1200" b="0" i="0" u="none" strike="noStrike" kern="1200" dirty="0" smtClean="0">
                <a:solidFill>
                  <a:schemeClr val="tx1"/>
                </a:solidFill>
                <a:effectLst/>
                <a:latin typeface="+mn-lt"/>
                <a:ea typeface="+mn-ea"/>
                <a:cs typeface="+mn-cs"/>
              </a:rPr>
              <a:t> Developing algorithms that can accurately decode complex brain activity is a significant challenge.</a:t>
            </a:r>
          </a:p>
          <a:p>
            <a:pPr rtl="0" fontAlgn="base"/>
            <a:r>
              <a:rPr lang="en-US" sz="1200" b="1" i="0" u="none" strike="noStrike" kern="1200" dirty="0" smtClean="0">
                <a:solidFill>
                  <a:schemeClr val="tx1"/>
                </a:solidFill>
                <a:effectLst/>
                <a:latin typeface="+mn-lt"/>
                <a:ea typeface="+mn-ea"/>
                <a:cs typeface="+mn-cs"/>
              </a:rPr>
              <a:t>Invasiveness:</a:t>
            </a:r>
            <a:r>
              <a:rPr lang="en-US" sz="1200" b="0" i="0" u="none" strike="noStrike" kern="1200" dirty="0" smtClean="0">
                <a:solidFill>
                  <a:schemeClr val="tx1"/>
                </a:solidFill>
                <a:effectLst/>
                <a:latin typeface="+mn-lt"/>
                <a:ea typeface="+mn-ea"/>
                <a:cs typeface="+mn-cs"/>
              </a:rPr>
              <a:t> Invasive methods offer better signal quality but carry risks associated with surgery.</a:t>
            </a:r>
          </a:p>
          <a:p>
            <a:pPr rtl="0" fontAlgn="base"/>
            <a:r>
              <a:rPr lang="en-US" sz="1200" b="1" i="0" u="none" strike="noStrike" kern="1200" dirty="0" smtClean="0">
                <a:solidFill>
                  <a:schemeClr val="tx1"/>
                </a:solidFill>
                <a:effectLst/>
                <a:latin typeface="+mn-lt"/>
                <a:ea typeface="+mn-ea"/>
                <a:cs typeface="+mn-cs"/>
              </a:rPr>
              <a:t>Long-Term Stability and Biocompatibility:</a:t>
            </a:r>
            <a:r>
              <a:rPr lang="en-US" sz="1200" b="0" i="0" u="none" strike="noStrike" kern="1200" dirty="0" smtClean="0">
                <a:solidFill>
                  <a:schemeClr val="tx1"/>
                </a:solidFill>
                <a:effectLst/>
                <a:latin typeface="+mn-lt"/>
                <a:ea typeface="+mn-ea"/>
                <a:cs typeface="+mn-cs"/>
              </a:rPr>
              <a:t> Ensuring the long-term stability and biocompatibility of implanted electrodes is crucial for invasive BCIs.</a:t>
            </a:r>
            <a:r>
              <a:rPr lang="en-US" sz="1200" b="0" i="0" u="none" strike="noStrike" kern="1200" baseline="30000" dirty="0" smtClean="0">
                <a:solidFill>
                  <a:schemeClr val="tx1"/>
                </a:solidFill>
                <a:effectLst/>
                <a:latin typeface="+mn-lt"/>
                <a:ea typeface="+mn-ea"/>
                <a:cs typeface="+mn-cs"/>
              </a:rPr>
              <a:t>30</a:t>
            </a:r>
            <a:endParaRPr lang="en-US" sz="1200" b="0" i="0" u="none" strike="noStrike" kern="1200" dirty="0" smtClean="0">
              <a:solidFill>
                <a:schemeClr val="tx1"/>
              </a:solidFill>
              <a:effectLst/>
              <a:latin typeface="+mn-lt"/>
              <a:ea typeface="+mn-ea"/>
              <a:cs typeface="+mn-cs"/>
            </a:endParaRPr>
          </a:p>
          <a:p>
            <a:pPr rtl="0" fontAlgn="base"/>
            <a:r>
              <a:rPr lang="en-US" sz="1200" b="1" i="0" u="none" strike="noStrike" kern="1200" dirty="0" smtClean="0">
                <a:solidFill>
                  <a:schemeClr val="tx1"/>
                </a:solidFill>
                <a:effectLst/>
                <a:latin typeface="+mn-lt"/>
                <a:ea typeface="+mn-ea"/>
                <a:cs typeface="+mn-cs"/>
              </a:rPr>
              <a:t>User Training and Adaptation:</a:t>
            </a:r>
            <a:r>
              <a:rPr lang="en-US" sz="1200" b="0" i="0" u="none" strike="noStrike" kern="1200" dirty="0" smtClean="0">
                <a:solidFill>
                  <a:schemeClr val="tx1"/>
                </a:solidFill>
                <a:effectLst/>
                <a:latin typeface="+mn-lt"/>
                <a:ea typeface="+mn-ea"/>
                <a:cs typeface="+mn-cs"/>
              </a:rPr>
              <a:t> Users often require extensive training to learn how to control a BCI effectively.</a:t>
            </a:r>
            <a:r>
              <a:rPr lang="en-US" sz="1200" b="0" i="0" u="none" strike="noStrike" kern="1200" baseline="30000" dirty="0" smtClean="0">
                <a:solidFill>
                  <a:schemeClr val="tx1"/>
                </a:solidFill>
                <a:effectLst/>
                <a:latin typeface="+mn-lt"/>
                <a:ea typeface="+mn-ea"/>
                <a:cs typeface="+mn-cs"/>
              </a:rPr>
              <a:t>31</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BCIs are a rapidly evolving field with the potential to significantly improve the lives of individuals with disabilities and enhance human capabilities.</a:t>
            </a:r>
            <a:r>
              <a:rPr lang="en-US" sz="1200" b="0" i="0" u="none" strike="noStrike" kern="1200" baseline="30000" dirty="0" smtClean="0">
                <a:solidFill>
                  <a:schemeClr val="tx1"/>
                </a:solidFill>
                <a:effectLst/>
                <a:latin typeface="+mn-lt"/>
                <a:ea typeface="+mn-ea"/>
                <a:cs typeface="+mn-cs"/>
              </a:rPr>
              <a:t>32</a:t>
            </a:r>
            <a:r>
              <a:rPr lang="en-US" sz="1200" b="0" i="0" u="none" strike="noStrike" kern="1200" dirty="0" smtClean="0">
                <a:solidFill>
                  <a:schemeClr val="tx1"/>
                </a:solidFill>
                <a:effectLst/>
                <a:latin typeface="+mn-lt"/>
                <a:ea typeface="+mn-ea"/>
                <a:cs typeface="+mn-cs"/>
              </a:rPr>
              <a:t> Ongoing research and development are focused on addressing the existing challenges and expanding the applications of this transformative technology.</a:t>
            </a:r>
            <a:r>
              <a:rPr lang="en-US" sz="1200" b="0" i="0" u="none" strike="noStrike" kern="1200" baseline="30000" dirty="0" smtClean="0">
                <a:solidFill>
                  <a:schemeClr val="tx1"/>
                </a:solidFill>
                <a:effectLst/>
                <a:latin typeface="+mn-lt"/>
                <a:ea typeface="+mn-ea"/>
                <a:cs typeface="+mn-cs"/>
              </a:rPr>
              <a:t>33</a:t>
            </a:r>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25</a:t>
            </a:fld>
            <a:endParaRPr lang="en-US" dirty="0"/>
          </a:p>
        </p:txBody>
      </p:sp>
    </p:spTree>
    <p:extLst>
      <p:ext uri="{BB962C8B-B14F-4D97-AF65-F5344CB8AC3E}">
        <p14:creationId xmlns:p14="http://schemas.microsoft.com/office/powerpoint/2010/main" val="1508655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Patient's vitals are monitored by probes attached to the PC-303H All-in-One Health Monitor.</a:t>
            </a:r>
            <a:r>
              <a:rPr lang="en-US" dirty="0" smtClean="0"/>
              <a:t> </a:t>
            </a:r>
            <a:br>
              <a:rPr lang="en-US" dirty="0" smtClean="0"/>
            </a:br>
            <a:r>
              <a:rPr lang="en-US" b="1" dirty="0" smtClean="0"/>
              <a:t>The recorded data is transmitted from the all-in-one monitor and transmitted to the </a:t>
            </a:r>
            <a:r>
              <a:rPr lang="en-US" b="1" dirty="0" err="1" smtClean="0"/>
              <a:t>GoTelecare</a:t>
            </a:r>
            <a:r>
              <a:rPr lang="en-US" b="1" dirty="0" smtClean="0"/>
              <a:t> Mobile App using Bluetooth.</a:t>
            </a:r>
            <a:r>
              <a:rPr lang="en-US" dirty="0" smtClean="0"/>
              <a:t> </a:t>
            </a:r>
            <a:br>
              <a:rPr lang="en-US" dirty="0" smtClean="0"/>
            </a:br>
            <a:r>
              <a:rPr lang="en-US" b="1" dirty="0" smtClean="0"/>
              <a:t>The mobile app pushes the recorded data to the </a:t>
            </a:r>
            <a:r>
              <a:rPr lang="en-US" b="1" dirty="0" err="1" smtClean="0"/>
              <a:t>GoTelecare</a:t>
            </a:r>
            <a:r>
              <a:rPr lang="en-US" b="1" dirty="0" smtClean="0"/>
              <a:t> Data Center using cellular / </a:t>
            </a:r>
            <a:r>
              <a:rPr lang="en-US" b="1" dirty="0" err="1" smtClean="0"/>
              <a:t>Wi-fi</a:t>
            </a:r>
            <a:r>
              <a:rPr lang="en-US" b="1" dirty="0" smtClean="0"/>
              <a:t> Internet connectivity, for analysis.</a:t>
            </a:r>
            <a:r>
              <a:rPr lang="en-US" dirty="0" smtClean="0"/>
              <a:t> </a:t>
            </a:r>
            <a:br>
              <a:rPr lang="en-US" dirty="0" smtClean="0"/>
            </a:br>
            <a:r>
              <a:rPr lang="en-US" b="1" dirty="0" smtClean="0"/>
              <a:t>Any breach in the threshold values (set by the physician) sends an instant SMS alert to the physician's cellphone.</a:t>
            </a:r>
            <a:r>
              <a:rPr lang="en-US" dirty="0" smtClean="0"/>
              <a:t> </a:t>
            </a:r>
            <a:br>
              <a:rPr lang="en-US" dirty="0" smtClean="0"/>
            </a:br>
            <a:r>
              <a:rPr lang="en-US" b="1" dirty="0" smtClean="0"/>
              <a:t>The physician logs into the </a:t>
            </a:r>
            <a:r>
              <a:rPr lang="en-US" b="1" dirty="0" err="1" smtClean="0"/>
              <a:t>GoTelecare</a:t>
            </a:r>
            <a:r>
              <a:rPr lang="en-US" b="1" dirty="0" smtClean="0"/>
              <a:t> system to check the </a:t>
            </a:r>
            <a:r>
              <a:rPr lang="en-US" b="1" dirty="0" smtClean="0"/>
              <a:t>actual </a:t>
            </a:r>
            <a:r>
              <a:rPr lang="en-US" b="1" dirty="0" smtClean="0"/>
              <a:t>reading, and may initiate a </a:t>
            </a:r>
            <a:r>
              <a:rPr lang="en-US" b="1" dirty="0" err="1" smtClean="0"/>
              <a:t>teleconsult</a:t>
            </a:r>
            <a:r>
              <a:rPr lang="en-US" b="1" dirty="0" smtClean="0"/>
              <a:t>, </a:t>
            </a:r>
            <a:endParaRPr lang="en-US" b="1" dirty="0" smtClean="0"/>
          </a:p>
          <a:p>
            <a:r>
              <a:rPr lang="en-US" b="1" dirty="0" smtClean="0"/>
              <a:t>if </a:t>
            </a:r>
            <a:r>
              <a:rPr lang="en-US" b="1" dirty="0" smtClean="0"/>
              <a:t>necessary, or contact the patient via the inbuilt call option</a:t>
            </a:r>
            <a:r>
              <a:rPr lang="en-US" b="1" dirty="0" smtClean="0"/>
              <a:t>.</a:t>
            </a:r>
          </a:p>
          <a:p>
            <a:endParaRPr lang="en-US" b="1" dirty="0" smtClean="0"/>
          </a:p>
          <a:p>
            <a:pPr rtl="0"/>
            <a:r>
              <a:rPr lang="en-US" sz="1200" b="0" i="0" u="none" strike="noStrike" kern="1200" dirty="0" smtClean="0">
                <a:solidFill>
                  <a:schemeClr val="tx1"/>
                </a:solidFill>
                <a:effectLst/>
                <a:latin typeface="+mn-lt"/>
                <a:ea typeface="+mn-ea"/>
                <a:cs typeface="+mn-cs"/>
              </a:rPr>
              <a:t>Remote patient monitoring (RPM) uses technology to monitor patients' health outside of traditional clinical settings, such as hospitals or clinics. It allows healthcare providers to track patients' vital signs, symptoms, and other health data remotely, enabling proactive intervention and improved care management.</a:t>
            </a:r>
            <a:endParaRPr lang="en-US" b="0" dirty="0" smtClean="0">
              <a:effectLst/>
            </a:endParaRPr>
          </a:p>
          <a:p>
            <a:pPr rtl="0"/>
            <a:r>
              <a:rPr lang="en-US" sz="1200" b="0" i="0" u="none" strike="noStrike" kern="1200" dirty="0" smtClean="0">
                <a:solidFill>
                  <a:schemeClr val="tx1"/>
                </a:solidFill>
                <a:effectLst/>
                <a:latin typeface="+mn-lt"/>
                <a:ea typeface="+mn-ea"/>
                <a:cs typeface="+mn-cs"/>
              </a:rPr>
              <a:t>Here's how remote patient monitoring typically works:</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Data Collection:</a:t>
            </a:r>
            <a:r>
              <a:rPr lang="en-US" sz="1200" b="0" i="0" u="none" strike="noStrike" kern="1200" dirty="0" smtClean="0">
                <a:solidFill>
                  <a:schemeClr val="tx1"/>
                </a:solidFill>
                <a:effectLst/>
                <a:latin typeface="+mn-lt"/>
                <a:ea typeface="+mn-ea"/>
                <a:cs typeface="+mn-cs"/>
              </a:rPr>
              <a:t> Patients use wearable sensors, connected devices, or other remote monitoring tools to collect physiological data or report symptoms. This data can include:</a:t>
            </a:r>
          </a:p>
          <a:p>
            <a:pPr rtl="0" fontAlgn="base"/>
            <a:r>
              <a:rPr lang="en-US" sz="1200" b="1" i="0" u="none" strike="noStrike" kern="1200" dirty="0" smtClean="0">
                <a:solidFill>
                  <a:schemeClr val="tx1"/>
                </a:solidFill>
                <a:effectLst/>
                <a:latin typeface="+mn-lt"/>
                <a:ea typeface="+mn-ea"/>
                <a:cs typeface="+mn-cs"/>
              </a:rPr>
              <a:t>Vital signs:</a:t>
            </a:r>
            <a:r>
              <a:rPr lang="en-US" sz="1200" b="0" i="0" u="none" strike="noStrike" kern="1200" dirty="0" smtClean="0">
                <a:solidFill>
                  <a:schemeClr val="tx1"/>
                </a:solidFill>
                <a:effectLst/>
                <a:latin typeface="+mn-lt"/>
                <a:ea typeface="+mn-ea"/>
                <a:cs typeface="+mn-cs"/>
              </a:rPr>
              <a:t> Heart rate, blood pressure, blood glucose, oxygen saturation (SpO2), respiratory rate, temperature.</a:t>
            </a:r>
          </a:p>
          <a:p>
            <a:pPr rtl="0" fontAlgn="base"/>
            <a:r>
              <a:rPr lang="en-US" sz="1200" b="1" i="0" u="none" strike="noStrike" kern="1200" dirty="0" smtClean="0">
                <a:solidFill>
                  <a:schemeClr val="tx1"/>
                </a:solidFill>
                <a:effectLst/>
                <a:latin typeface="+mn-lt"/>
                <a:ea typeface="+mn-ea"/>
                <a:cs typeface="+mn-cs"/>
              </a:rPr>
              <a:t>Activity levels:</a:t>
            </a:r>
            <a:r>
              <a:rPr lang="en-US" sz="1200" b="0" i="0" u="none" strike="noStrike" kern="1200" dirty="0" smtClean="0">
                <a:solidFill>
                  <a:schemeClr val="tx1"/>
                </a:solidFill>
                <a:effectLst/>
                <a:latin typeface="+mn-lt"/>
                <a:ea typeface="+mn-ea"/>
                <a:cs typeface="+mn-cs"/>
              </a:rPr>
              <a:t> Steps taken, distance traveled, sleep patterns.</a:t>
            </a:r>
          </a:p>
          <a:p>
            <a:pPr rtl="0" fontAlgn="base"/>
            <a:r>
              <a:rPr lang="en-US" sz="1200" b="1" i="0" u="none" strike="noStrike" kern="1200" dirty="0" smtClean="0">
                <a:solidFill>
                  <a:schemeClr val="tx1"/>
                </a:solidFill>
                <a:effectLst/>
                <a:latin typeface="+mn-lt"/>
                <a:ea typeface="+mn-ea"/>
                <a:cs typeface="+mn-cs"/>
              </a:rPr>
              <a:t>Weight:</a:t>
            </a:r>
            <a:r>
              <a:rPr lang="en-US" sz="1200" b="0" i="0" u="none" strike="noStrike" kern="1200" dirty="0" smtClean="0">
                <a:solidFill>
                  <a:schemeClr val="tx1"/>
                </a:solidFill>
                <a:effectLst/>
                <a:latin typeface="+mn-lt"/>
                <a:ea typeface="+mn-ea"/>
                <a:cs typeface="+mn-cs"/>
              </a:rPr>
              <a:t> Body weight measurements.</a:t>
            </a:r>
          </a:p>
          <a:p>
            <a:pPr rtl="0" fontAlgn="base"/>
            <a:r>
              <a:rPr lang="en-US" sz="1200" b="1" i="0" u="none" strike="noStrike" kern="1200" dirty="0" smtClean="0">
                <a:solidFill>
                  <a:schemeClr val="tx1"/>
                </a:solidFill>
                <a:effectLst/>
                <a:latin typeface="+mn-lt"/>
                <a:ea typeface="+mn-ea"/>
                <a:cs typeface="+mn-cs"/>
              </a:rPr>
              <a:t>ECG data:</a:t>
            </a:r>
            <a:r>
              <a:rPr lang="en-US" sz="1200" b="0" i="0" u="none" strike="noStrike" kern="1200" dirty="0" smtClean="0">
                <a:solidFill>
                  <a:schemeClr val="tx1"/>
                </a:solidFill>
                <a:effectLst/>
                <a:latin typeface="+mn-lt"/>
                <a:ea typeface="+mn-ea"/>
                <a:cs typeface="+mn-cs"/>
              </a:rPr>
              <a:t> Heart rhythm information.</a:t>
            </a:r>
          </a:p>
          <a:p>
            <a:pPr rtl="0" fontAlgn="base"/>
            <a:r>
              <a:rPr lang="en-US" sz="1200" b="1" i="0" u="none" strike="noStrike" kern="1200" dirty="0" smtClean="0">
                <a:solidFill>
                  <a:schemeClr val="tx1"/>
                </a:solidFill>
                <a:effectLst/>
                <a:latin typeface="+mn-lt"/>
                <a:ea typeface="+mn-ea"/>
                <a:cs typeface="+mn-cs"/>
              </a:rPr>
              <a:t>Patient-reported outcomes (PROs):</a:t>
            </a:r>
            <a:r>
              <a:rPr lang="en-US" sz="1200" b="0" i="0" u="none" strike="noStrike" kern="1200" dirty="0" smtClean="0">
                <a:solidFill>
                  <a:schemeClr val="tx1"/>
                </a:solidFill>
                <a:effectLst/>
                <a:latin typeface="+mn-lt"/>
                <a:ea typeface="+mn-ea"/>
                <a:cs typeface="+mn-cs"/>
              </a:rPr>
              <a:t> Symptoms, pain levels, mood.</a:t>
            </a:r>
          </a:p>
          <a:p>
            <a:pPr rtl="0" fontAlgn="base"/>
            <a:r>
              <a:rPr lang="en-US" sz="1200" b="1" i="0" u="none" strike="noStrike" kern="1200" dirty="0" smtClean="0">
                <a:solidFill>
                  <a:schemeClr val="tx1"/>
                </a:solidFill>
                <a:effectLst/>
                <a:latin typeface="+mn-lt"/>
                <a:ea typeface="+mn-ea"/>
                <a:cs typeface="+mn-cs"/>
              </a:rPr>
              <a:t>Data Transmission:</a:t>
            </a:r>
            <a:r>
              <a:rPr lang="en-US" sz="1200" b="0" i="0" u="none" strike="noStrike" kern="1200" dirty="0" smtClean="0">
                <a:solidFill>
                  <a:schemeClr val="tx1"/>
                </a:solidFill>
                <a:effectLst/>
                <a:latin typeface="+mn-lt"/>
                <a:ea typeface="+mn-ea"/>
                <a:cs typeface="+mn-cs"/>
              </a:rPr>
              <a:t> The collected data is transmitted wirelessly (e.g., via Bluetooth, Wi-Fi, or cellular networks) to a secure platform or data center.</a:t>
            </a:r>
          </a:p>
          <a:p>
            <a:pPr rtl="0" fontAlgn="base"/>
            <a:r>
              <a:rPr lang="en-US" sz="1200" b="1" i="0" u="none" strike="noStrike" kern="1200" dirty="0" smtClean="0">
                <a:solidFill>
                  <a:schemeClr val="tx1"/>
                </a:solidFill>
                <a:effectLst/>
                <a:latin typeface="+mn-lt"/>
                <a:ea typeface="+mn-ea"/>
                <a:cs typeface="+mn-cs"/>
              </a:rPr>
              <a:t>Data Storage and Processing:</a:t>
            </a:r>
            <a:r>
              <a:rPr lang="en-US" sz="1200" b="0" i="0" u="none" strike="noStrike" kern="1200" dirty="0" smtClean="0">
                <a:solidFill>
                  <a:schemeClr val="tx1"/>
                </a:solidFill>
                <a:effectLst/>
                <a:latin typeface="+mn-lt"/>
                <a:ea typeface="+mn-ea"/>
                <a:cs typeface="+mn-cs"/>
              </a:rPr>
              <a:t> The platform stores the data and uses algorithms or analytics to process it. This can involve:</a:t>
            </a:r>
          </a:p>
          <a:p>
            <a:pPr rtl="0" fontAlgn="base"/>
            <a:r>
              <a:rPr lang="en-US" sz="1200" b="1" i="0" u="none" strike="noStrike" kern="1200" dirty="0" smtClean="0">
                <a:solidFill>
                  <a:schemeClr val="tx1"/>
                </a:solidFill>
                <a:effectLst/>
                <a:latin typeface="+mn-lt"/>
                <a:ea typeface="+mn-ea"/>
                <a:cs typeface="+mn-cs"/>
              </a:rPr>
              <a:t>Data aggregation:</a:t>
            </a:r>
            <a:r>
              <a:rPr lang="en-US" sz="1200" b="0" i="0" u="none" strike="noStrike" kern="1200" dirty="0" smtClean="0">
                <a:solidFill>
                  <a:schemeClr val="tx1"/>
                </a:solidFill>
                <a:effectLst/>
                <a:latin typeface="+mn-lt"/>
                <a:ea typeface="+mn-ea"/>
                <a:cs typeface="+mn-cs"/>
              </a:rPr>
              <a:t> Combining data from multiple sources.</a:t>
            </a:r>
          </a:p>
          <a:p>
            <a:pPr rtl="0" fontAlgn="base"/>
            <a:r>
              <a:rPr lang="en-US" sz="1200" b="1" i="0" u="none" strike="noStrike" kern="1200" dirty="0" smtClean="0">
                <a:solidFill>
                  <a:schemeClr val="tx1"/>
                </a:solidFill>
                <a:effectLst/>
                <a:latin typeface="+mn-lt"/>
                <a:ea typeface="+mn-ea"/>
                <a:cs typeface="+mn-cs"/>
              </a:rPr>
              <a:t>Trend analysis:</a:t>
            </a:r>
            <a:r>
              <a:rPr lang="en-US" sz="1200" b="0" i="0" u="none" strike="noStrike" kern="1200" dirty="0" smtClean="0">
                <a:solidFill>
                  <a:schemeClr val="tx1"/>
                </a:solidFill>
                <a:effectLst/>
                <a:latin typeface="+mn-lt"/>
                <a:ea typeface="+mn-ea"/>
                <a:cs typeface="+mn-cs"/>
              </a:rPr>
              <a:t> Identifying patterns and changes in the data over time.</a:t>
            </a:r>
          </a:p>
          <a:p>
            <a:pPr rtl="0" fontAlgn="base"/>
            <a:r>
              <a:rPr lang="en-US" sz="1200" b="1" i="0" u="none" strike="noStrike" kern="1200" dirty="0" smtClean="0">
                <a:solidFill>
                  <a:schemeClr val="tx1"/>
                </a:solidFill>
                <a:effectLst/>
                <a:latin typeface="+mn-lt"/>
                <a:ea typeface="+mn-ea"/>
                <a:cs typeface="+mn-cs"/>
              </a:rPr>
              <a:t>Alert generation:</a:t>
            </a:r>
            <a:r>
              <a:rPr lang="en-US" sz="1200" b="0" i="0" u="none" strike="noStrike" kern="1200" dirty="0" smtClean="0">
                <a:solidFill>
                  <a:schemeClr val="tx1"/>
                </a:solidFill>
                <a:effectLst/>
                <a:latin typeface="+mn-lt"/>
                <a:ea typeface="+mn-ea"/>
                <a:cs typeface="+mn-cs"/>
              </a:rPr>
              <a:t> Triggering alerts when data falls outside predefined thresholds or indicates a potential problem.</a:t>
            </a:r>
          </a:p>
          <a:p>
            <a:pPr rtl="0" fontAlgn="base"/>
            <a:r>
              <a:rPr lang="en-US" sz="1200" b="1" i="0" u="none" strike="noStrike" kern="1200" dirty="0" smtClean="0">
                <a:solidFill>
                  <a:schemeClr val="tx1"/>
                </a:solidFill>
                <a:effectLst/>
                <a:latin typeface="+mn-lt"/>
                <a:ea typeface="+mn-ea"/>
                <a:cs typeface="+mn-cs"/>
              </a:rPr>
              <a:t>Remote Monitoring and Review:</a:t>
            </a:r>
            <a:r>
              <a:rPr lang="en-US" sz="1200" b="0" i="0" u="none" strike="noStrike" kern="1200" dirty="0" smtClean="0">
                <a:solidFill>
                  <a:schemeClr val="tx1"/>
                </a:solidFill>
                <a:effectLst/>
                <a:latin typeface="+mn-lt"/>
                <a:ea typeface="+mn-ea"/>
                <a:cs typeface="+mn-cs"/>
              </a:rPr>
              <a:t> Healthcare providers access the data through a web-based portal or mobile app. They can:</a:t>
            </a:r>
          </a:p>
          <a:p>
            <a:pPr rtl="0" fontAlgn="base"/>
            <a:r>
              <a:rPr lang="en-US" sz="1200" b="1" i="0" u="none" strike="noStrike" kern="1200" dirty="0" smtClean="0">
                <a:solidFill>
                  <a:schemeClr val="tx1"/>
                </a:solidFill>
                <a:effectLst/>
                <a:latin typeface="+mn-lt"/>
                <a:ea typeface="+mn-ea"/>
                <a:cs typeface="+mn-cs"/>
              </a:rPr>
              <a:t>View patient data:</a:t>
            </a:r>
            <a:r>
              <a:rPr lang="en-US" sz="1200" b="0" i="0" u="none" strike="noStrike" kern="1200" dirty="0" smtClean="0">
                <a:solidFill>
                  <a:schemeClr val="tx1"/>
                </a:solidFill>
                <a:effectLst/>
                <a:latin typeface="+mn-lt"/>
                <a:ea typeface="+mn-ea"/>
                <a:cs typeface="+mn-cs"/>
              </a:rPr>
              <a:t> Review vital signs, trends, and other information.</a:t>
            </a:r>
          </a:p>
          <a:p>
            <a:pPr rtl="0" fontAlgn="base"/>
            <a:r>
              <a:rPr lang="en-US" sz="1200" b="1" i="0" u="none" strike="noStrike" kern="1200" dirty="0" smtClean="0">
                <a:solidFill>
                  <a:schemeClr val="tx1"/>
                </a:solidFill>
                <a:effectLst/>
                <a:latin typeface="+mn-lt"/>
                <a:ea typeface="+mn-ea"/>
                <a:cs typeface="+mn-cs"/>
              </a:rPr>
              <a:t>Receive alerts:</a:t>
            </a:r>
            <a:r>
              <a:rPr lang="en-US" sz="1200" b="0" i="0" u="none" strike="noStrike" kern="1200" dirty="0" smtClean="0">
                <a:solidFill>
                  <a:schemeClr val="tx1"/>
                </a:solidFill>
                <a:effectLst/>
                <a:latin typeface="+mn-lt"/>
                <a:ea typeface="+mn-ea"/>
                <a:cs typeface="+mn-cs"/>
              </a:rPr>
              <a:t> Be notified of concerning changes in patient data.</a:t>
            </a:r>
          </a:p>
          <a:p>
            <a:pPr rtl="0" fontAlgn="base"/>
            <a:r>
              <a:rPr lang="en-US" sz="1200" b="1" i="0" u="none" strike="noStrike" kern="1200" dirty="0" smtClean="0">
                <a:solidFill>
                  <a:schemeClr val="tx1"/>
                </a:solidFill>
                <a:effectLst/>
                <a:latin typeface="+mn-lt"/>
                <a:ea typeface="+mn-ea"/>
                <a:cs typeface="+mn-cs"/>
              </a:rPr>
              <a:t>Communicate with patients:</a:t>
            </a:r>
            <a:r>
              <a:rPr lang="en-US" sz="1200" b="0" i="0" u="none" strike="noStrike" kern="1200" dirty="0" smtClean="0">
                <a:solidFill>
                  <a:schemeClr val="tx1"/>
                </a:solidFill>
                <a:effectLst/>
                <a:latin typeface="+mn-lt"/>
                <a:ea typeface="+mn-ea"/>
                <a:cs typeface="+mn-cs"/>
              </a:rPr>
              <a:t> Use secure messaging, video calls, or other communication tools to interact with patients.</a:t>
            </a:r>
          </a:p>
          <a:p>
            <a:pPr rtl="0" fontAlgn="base"/>
            <a:r>
              <a:rPr lang="en-US" sz="1200" b="1" i="0" u="none" strike="noStrike" kern="1200" dirty="0" smtClean="0">
                <a:solidFill>
                  <a:schemeClr val="tx1"/>
                </a:solidFill>
                <a:effectLst/>
                <a:latin typeface="+mn-lt"/>
                <a:ea typeface="+mn-ea"/>
                <a:cs typeface="+mn-cs"/>
              </a:rPr>
              <a:t>Adjust treatment plans:</a:t>
            </a:r>
            <a:r>
              <a:rPr lang="en-US" sz="1200" b="0" i="0" u="none" strike="noStrike" kern="1200" dirty="0" smtClean="0">
                <a:solidFill>
                  <a:schemeClr val="tx1"/>
                </a:solidFill>
                <a:effectLst/>
                <a:latin typeface="+mn-lt"/>
                <a:ea typeface="+mn-ea"/>
                <a:cs typeface="+mn-cs"/>
              </a:rPr>
              <a:t> Modify medications, provide guidance, or schedule follow-up appointments based on the data.</a:t>
            </a:r>
          </a:p>
          <a:p>
            <a:pPr rtl="0" fontAlgn="base"/>
            <a:r>
              <a:rPr lang="en-US" sz="1200" b="1" i="0" u="none" strike="noStrike" kern="1200" dirty="0" smtClean="0">
                <a:solidFill>
                  <a:schemeClr val="tx1"/>
                </a:solidFill>
                <a:effectLst/>
                <a:latin typeface="+mn-lt"/>
                <a:ea typeface="+mn-ea"/>
                <a:cs typeface="+mn-cs"/>
              </a:rPr>
              <a:t>Intervention and Care Management:</a:t>
            </a:r>
            <a:r>
              <a:rPr lang="en-US" sz="1200" b="0" i="0" u="none" strike="noStrike" kern="1200" dirty="0" smtClean="0">
                <a:solidFill>
                  <a:schemeClr val="tx1"/>
                </a:solidFill>
                <a:effectLst/>
                <a:latin typeface="+mn-lt"/>
                <a:ea typeface="+mn-ea"/>
                <a:cs typeface="+mn-cs"/>
              </a:rPr>
              <a:t> Based on the monitored data, healthcare providers can intervene as needed. This can include:</a:t>
            </a:r>
          </a:p>
          <a:p>
            <a:pPr rtl="0" fontAlgn="base"/>
            <a:r>
              <a:rPr lang="en-US" sz="1200" b="1" i="0" u="none" strike="noStrike" kern="1200" dirty="0" smtClean="0">
                <a:solidFill>
                  <a:schemeClr val="tx1"/>
                </a:solidFill>
                <a:effectLst/>
                <a:latin typeface="+mn-lt"/>
                <a:ea typeface="+mn-ea"/>
                <a:cs typeface="+mn-cs"/>
              </a:rPr>
              <a:t>Providing remote support and education:</a:t>
            </a:r>
            <a:r>
              <a:rPr lang="en-US" sz="1200" b="0" i="0" u="none" strike="noStrike" kern="1200" dirty="0" smtClean="0">
                <a:solidFill>
                  <a:schemeClr val="tx1"/>
                </a:solidFill>
                <a:effectLst/>
                <a:latin typeface="+mn-lt"/>
                <a:ea typeface="+mn-ea"/>
                <a:cs typeface="+mn-cs"/>
              </a:rPr>
              <a:t> Offering guidance to patients on managing their condition.</a:t>
            </a:r>
          </a:p>
          <a:p>
            <a:pPr rtl="0" fontAlgn="base"/>
            <a:r>
              <a:rPr lang="en-US" sz="1200" b="1" i="0" u="none" strike="noStrike" kern="1200" dirty="0" smtClean="0">
                <a:solidFill>
                  <a:schemeClr val="tx1"/>
                </a:solidFill>
                <a:effectLst/>
                <a:latin typeface="+mn-lt"/>
                <a:ea typeface="+mn-ea"/>
                <a:cs typeface="+mn-cs"/>
              </a:rPr>
              <a:t>Adjusting medications or treatment plans:</a:t>
            </a:r>
            <a:r>
              <a:rPr lang="en-US" sz="1200" b="0" i="0" u="none" strike="noStrike" kern="1200" dirty="0" smtClean="0">
                <a:solidFill>
                  <a:schemeClr val="tx1"/>
                </a:solidFill>
                <a:effectLst/>
                <a:latin typeface="+mn-lt"/>
                <a:ea typeface="+mn-ea"/>
                <a:cs typeface="+mn-cs"/>
              </a:rPr>
              <a:t> Making changes based on the data.</a:t>
            </a:r>
          </a:p>
          <a:p>
            <a:pPr rtl="0" fontAlgn="base"/>
            <a:r>
              <a:rPr lang="en-US" sz="1200" b="1" i="0" u="none" strike="noStrike" kern="1200" dirty="0" smtClean="0">
                <a:solidFill>
                  <a:schemeClr val="tx1"/>
                </a:solidFill>
                <a:effectLst/>
                <a:latin typeface="+mn-lt"/>
                <a:ea typeface="+mn-ea"/>
                <a:cs typeface="+mn-cs"/>
              </a:rPr>
              <a:t>Scheduling in-person or telehealth appointments:</a:t>
            </a:r>
            <a:r>
              <a:rPr lang="en-US" sz="1200" b="0" i="0" u="none" strike="noStrike" kern="1200" dirty="0" smtClean="0">
                <a:solidFill>
                  <a:schemeClr val="tx1"/>
                </a:solidFill>
                <a:effectLst/>
                <a:latin typeface="+mn-lt"/>
                <a:ea typeface="+mn-ea"/>
                <a:cs typeface="+mn-cs"/>
              </a:rPr>
              <a:t> Bringing patients in for further evaluation or treatment if necessary.</a:t>
            </a:r>
          </a:p>
          <a:p>
            <a:pPr rtl="0" fontAlgn="base"/>
            <a:r>
              <a:rPr lang="en-US" sz="1200" b="1" i="0" u="none" strike="noStrike" kern="1200" dirty="0" smtClean="0">
                <a:solidFill>
                  <a:schemeClr val="tx1"/>
                </a:solidFill>
                <a:effectLst/>
                <a:latin typeface="+mn-lt"/>
                <a:ea typeface="+mn-ea"/>
                <a:cs typeface="+mn-cs"/>
              </a:rPr>
              <a:t>Preventing hospital readmissions:</a:t>
            </a:r>
            <a:r>
              <a:rPr lang="en-US" sz="1200" b="0" i="0" u="none" strike="noStrike" kern="1200" dirty="0" smtClean="0">
                <a:solidFill>
                  <a:schemeClr val="tx1"/>
                </a:solidFill>
                <a:effectLst/>
                <a:latin typeface="+mn-lt"/>
                <a:ea typeface="+mn-ea"/>
                <a:cs typeface="+mn-cs"/>
              </a:rPr>
              <a:t> Proactive monitoring can help identify and address potential problems before they escalate and require hospitalization.</a:t>
            </a:r>
          </a:p>
          <a:p>
            <a:pPr rtl="0"/>
            <a:r>
              <a:rPr lang="en-US" sz="1200" b="1" i="0" u="none" strike="noStrike" kern="1200" dirty="0" smtClean="0">
                <a:solidFill>
                  <a:schemeClr val="tx1"/>
                </a:solidFill>
                <a:effectLst/>
                <a:latin typeface="+mn-lt"/>
                <a:ea typeface="+mn-ea"/>
                <a:cs typeface="+mn-cs"/>
              </a:rPr>
              <a:t>Salient Features of Remote Patient Monitoring:</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Continuous or Frequent Monitoring:</a:t>
            </a:r>
            <a:r>
              <a:rPr lang="en-US" sz="1200" b="0" i="0" u="none" strike="noStrike" kern="1200" dirty="0" smtClean="0">
                <a:solidFill>
                  <a:schemeClr val="tx1"/>
                </a:solidFill>
                <a:effectLst/>
                <a:latin typeface="+mn-lt"/>
                <a:ea typeface="+mn-ea"/>
                <a:cs typeface="+mn-cs"/>
              </a:rPr>
              <a:t> Enables more frequent or continuous monitoring of patients' health compared to traditional in-person visits.</a:t>
            </a:r>
          </a:p>
          <a:p>
            <a:pPr rtl="0" fontAlgn="base"/>
            <a:r>
              <a:rPr lang="en-US" sz="1200" b="1" i="0" u="none" strike="noStrike" kern="1200" dirty="0" smtClean="0">
                <a:solidFill>
                  <a:schemeClr val="tx1"/>
                </a:solidFill>
                <a:effectLst/>
                <a:latin typeface="+mn-lt"/>
                <a:ea typeface="+mn-ea"/>
                <a:cs typeface="+mn-cs"/>
              </a:rPr>
              <a:t>Proactive Care:</a:t>
            </a:r>
            <a:r>
              <a:rPr lang="en-US" sz="1200" b="0" i="0" u="none" strike="noStrike" kern="1200" dirty="0" smtClean="0">
                <a:solidFill>
                  <a:schemeClr val="tx1"/>
                </a:solidFill>
                <a:effectLst/>
                <a:latin typeface="+mn-lt"/>
                <a:ea typeface="+mn-ea"/>
                <a:cs typeface="+mn-cs"/>
              </a:rPr>
              <a:t> Allows for early detection of changes in a patient's condition, enabling proactive intervention and preventing complications.</a:t>
            </a:r>
          </a:p>
          <a:p>
            <a:pPr rtl="0" fontAlgn="base"/>
            <a:r>
              <a:rPr lang="en-US" sz="1200" b="1" i="0" u="none" strike="noStrike" kern="1200" dirty="0" smtClean="0">
                <a:solidFill>
                  <a:schemeClr val="tx1"/>
                </a:solidFill>
                <a:effectLst/>
                <a:latin typeface="+mn-lt"/>
                <a:ea typeface="+mn-ea"/>
                <a:cs typeface="+mn-cs"/>
              </a:rPr>
              <a:t>Improved Patient Outcomes:</a:t>
            </a:r>
            <a:r>
              <a:rPr lang="en-US" sz="1200" b="0" i="0" u="none" strike="noStrike" kern="1200" dirty="0" smtClean="0">
                <a:solidFill>
                  <a:schemeClr val="tx1"/>
                </a:solidFill>
                <a:effectLst/>
                <a:latin typeface="+mn-lt"/>
                <a:ea typeface="+mn-ea"/>
                <a:cs typeface="+mn-cs"/>
              </a:rPr>
              <a:t> Can lead to better management of chronic conditions, reduced hospital readmissions, and improved overall health outcomes.</a:t>
            </a:r>
          </a:p>
          <a:p>
            <a:pPr rtl="0" fontAlgn="base"/>
            <a:r>
              <a:rPr lang="en-US" sz="1200" b="1" i="0" u="none" strike="noStrike" kern="1200" dirty="0" smtClean="0">
                <a:solidFill>
                  <a:schemeClr val="tx1"/>
                </a:solidFill>
                <a:effectLst/>
                <a:latin typeface="+mn-lt"/>
                <a:ea typeface="+mn-ea"/>
                <a:cs typeface="+mn-cs"/>
              </a:rPr>
              <a:t>Enhanced Patient Engagement:</a:t>
            </a:r>
            <a:r>
              <a:rPr lang="en-US" sz="1200" b="0" i="0" u="none" strike="noStrike" kern="1200" dirty="0" smtClean="0">
                <a:solidFill>
                  <a:schemeClr val="tx1"/>
                </a:solidFill>
                <a:effectLst/>
                <a:latin typeface="+mn-lt"/>
                <a:ea typeface="+mn-ea"/>
                <a:cs typeface="+mn-cs"/>
              </a:rPr>
              <a:t> Empowers patients to take a more active role in their own care.</a:t>
            </a:r>
          </a:p>
          <a:p>
            <a:pPr rtl="0" fontAlgn="base"/>
            <a:r>
              <a:rPr lang="en-US" sz="1200" b="1" i="0" u="none" strike="noStrike" kern="1200" dirty="0" smtClean="0">
                <a:solidFill>
                  <a:schemeClr val="tx1"/>
                </a:solidFill>
                <a:effectLst/>
                <a:latin typeface="+mn-lt"/>
                <a:ea typeface="+mn-ea"/>
                <a:cs typeface="+mn-cs"/>
              </a:rPr>
              <a:t>Increased Efficiency for Healthcare Providers:</a:t>
            </a:r>
            <a:r>
              <a:rPr lang="en-US" sz="1200" b="0" i="0" u="none" strike="noStrike" kern="1200" dirty="0" smtClean="0">
                <a:solidFill>
                  <a:schemeClr val="tx1"/>
                </a:solidFill>
                <a:effectLst/>
                <a:latin typeface="+mn-lt"/>
                <a:ea typeface="+mn-ea"/>
                <a:cs typeface="+mn-cs"/>
              </a:rPr>
              <a:t> Can reduce the need for frequent in-person visits, freeing up time for other tasks.</a:t>
            </a:r>
          </a:p>
          <a:p>
            <a:pPr rtl="0" fontAlgn="base"/>
            <a:r>
              <a:rPr lang="en-US" sz="1200" b="1" i="0" u="none" strike="noStrike" kern="1200" dirty="0" smtClean="0">
                <a:solidFill>
                  <a:schemeClr val="tx1"/>
                </a:solidFill>
                <a:effectLst/>
                <a:latin typeface="+mn-lt"/>
                <a:ea typeface="+mn-ea"/>
                <a:cs typeface="+mn-cs"/>
              </a:rPr>
              <a:t>Cost-Effectiveness:</a:t>
            </a:r>
            <a:r>
              <a:rPr lang="en-US" sz="1200" b="0" i="0" u="none" strike="noStrike" kern="1200" dirty="0" smtClean="0">
                <a:solidFill>
                  <a:schemeClr val="tx1"/>
                </a:solidFill>
                <a:effectLst/>
                <a:latin typeface="+mn-lt"/>
                <a:ea typeface="+mn-ea"/>
                <a:cs typeface="+mn-cs"/>
              </a:rPr>
              <a:t> Can help reduce healthcare costs by preventing hospital readmissions and improving efficiency.</a:t>
            </a:r>
          </a:p>
          <a:p>
            <a:pPr rtl="0" fontAlgn="base"/>
            <a:r>
              <a:rPr lang="en-US" sz="1200" b="1" i="0" u="none" strike="noStrike" kern="1200" dirty="0" smtClean="0">
                <a:solidFill>
                  <a:schemeClr val="tx1"/>
                </a:solidFill>
                <a:effectLst/>
                <a:latin typeface="+mn-lt"/>
                <a:ea typeface="+mn-ea"/>
                <a:cs typeface="+mn-cs"/>
              </a:rPr>
              <a:t>Remote Access to Care:</a:t>
            </a:r>
            <a:r>
              <a:rPr lang="en-US" sz="1200" b="0" i="0" u="none" strike="noStrike" kern="1200" dirty="0" smtClean="0">
                <a:solidFill>
                  <a:schemeClr val="tx1"/>
                </a:solidFill>
                <a:effectLst/>
                <a:latin typeface="+mn-lt"/>
                <a:ea typeface="+mn-ea"/>
                <a:cs typeface="+mn-cs"/>
              </a:rPr>
              <a:t> Enables access to care for patients in remote or underserved areas.</a:t>
            </a:r>
          </a:p>
          <a:p>
            <a:pPr rtl="0" fontAlgn="base"/>
            <a:r>
              <a:rPr lang="en-US" sz="1200" b="1" i="0" u="none" strike="noStrike" kern="1200" dirty="0" smtClean="0">
                <a:solidFill>
                  <a:schemeClr val="tx1"/>
                </a:solidFill>
                <a:effectLst/>
                <a:latin typeface="+mn-lt"/>
                <a:ea typeface="+mn-ea"/>
                <a:cs typeface="+mn-cs"/>
              </a:rPr>
              <a:t>Personalized Care:</a:t>
            </a:r>
            <a:r>
              <a:rPr lang="en-US" sz="1200" b="0" i="0" u="none" strike="noStrike" kern="1200" dirty="0" smtClean="0">
                <a:solidFill>
                  <a:schemeClr val="tx1"/>
                </a:solidFill>
                <a:effectLst/>
                <a:latin typeface="+mn-lt"/>
                <a:ea typeface="+mn-ea"/>
                <a:cs typeface="+mn-cs"/>
              </a:rPr>
              <a:t> Allows for more personalized care based on individual patient data.</a:t>
            </a:r>
          </a:p>
          <a:p>
            <a:pPr rtl="0"/>
            <a:r>
              <a:rPr lang="en-US" sz="1200" b="1" i="0" u="none" strike="noStrike" kern="1200" dirty="0" smtClean="0">
                <a:solidFill>
                  <a:schemeClr val="tx1"/>
                </a:solidFill>
                <a:effectLst/>
                <a:latin typeface="+mn-lt"/>
                <a:ea typeface="+mn-ea"/>
                <a:cs typeface="+mn-cs"/>
              </a:rPr>
              <a:t>Key Applications of RPM:</a:t>
            </a:r>
            <a:endParaRPr lang="en-US" b="0" dirty="0" smtClean="0">
              <a:effectLst/>
            </a:endParaRPr>
          </a:p>
          <a:p>
            <a:pPr rtl="0" fontAlgn="base"/>
            <a:r>
              <a:rPr lang="en-US" sz="1200" b="1" i="0" u="none" strike="noStrike" kern="1200" dirty="0" smtClean="0">
                <a:solidFill>
                  <a:schemeClr val="tx1"/>
                </a:solidFill>
                <a:effectLst/>
                <a:latin typeface="+mn-lt"/>
                <a:ea typeface="+mn-ea"/>
                <a:cs typeface="+mn-cs"/>
              </a:rPr>
              <a:t>Chronic disease management:</a:t>
            </a:r>
            <a:r>
              <a:rPr lang="en-US" sz="1200" b="0" i="0" u="none" strike="noStrike" kern="1200" dirty="0" smtClean="0">
                <a:solidFill>
                  <a:schemeClr val="tx1"/>
                </a:solidFill>
                <a:effectLst/>
                <a:latin typeface="+mn-lt"/>
                <a:ea typeface="+mn-ea"/>
                <a:cs typeface="+mn-cs"/>
              </a:rPr>
              <a:t> Heart failure, COPD, diabetes, hypertension.</a:t>
            </a:r>
          </a:p>
          <a:p>
            <a:pPr rtl="0" fontAlgn="base"/>
            <a:r>
              <a:rPr lang="en-US" sz="1200" b="1" i="0" u="none" strike="noStrike" kern="1200" dirty="0" smtClean="0">
                <a:solidFill>
                  <a:schemeClr val="tx1"/>
                </a:solidFill>
                <a:effectLst/>
                <a:latin typeface="+mn-lt"/>
                <a:ea typeface="+mn-ea"/>
                <a:cs typeface="+mn-cs"/>
              </a:rPr>
              <a:t>Post-acute care:</a:t>
            </a:r>
            <a:r>
              <a:rPr lang="en-US" sz="1200" b="0" i="0" u="none" strike="noStrike" kern="1200" dirty="0" smtClean="0">
                <a:solidFill>
                  <a:schemeClr val="tx1"/>
                </a:solidFill>
                <a:effectLst/>
                <a:latin typeface="+mn-lt"/>
                <a:ea typeface="+mn-ea"/>
                <a:cs typeface="+mn-cs"/>
              </a:rPr>
              <a:t> Monitoring patients after hospital discharge.</a:t>
            </a:r>
          </a:p>
          <a:p>
            <a:pPr rtl="0" fontAlgn="base"/>
            <a:r>
              <a:rPr lang="en-US" sz="1200" b="1" i="0" u="none" strike="noStrike" kern="1200" dirty="0" smtClean="0">
                <a:solidFill>
                  <a:schemeClr val="tx1"/>
                </a:solidFill>
                <a:effectLst/>
                <a:latin typeface="+mn-lt"/>
                <a:ea typeface="+mn-ea"/>
                <a:cs typeface="+mn-cs"/>
              </a:rPr>
              <a:t>Home healthcare:</a:t>
            </a:r>
            <a:r>
              <a:rPr lang="en-US" sz="1200" b="0" i="0" u="none" strike="noStrike" kern="1200" dirty="0" smtClean="0">
                <a:solidFill>
                  <a:schemeClr val="tx1"/>
                </a:solidFill>
                <a:effectLst/>
                <a:latin typeface="+mn-lt"/>
                <a:ea typeface="+mn-ea"/>
                <a:cs typeface="+mn-cs"/>
              </a:rPr>
              <a:t> Providing care for patients in their homes.</a:t>
            </a:r>
          </a:p>
          <a:p>
            <a:pPr rtl="0" fontAlgn="base"/>
            <a:r>
              <a:rPr lang="en-US" sz="1200" b="1" i="0" u="none" strike="noStrike" kern="1200" dirty="0" smtClean="0">
                <a:solidFill>
                  <a:schemeClr val="tx1"/>
                </a:solidFill>
                <a:effectLst/>
                <a:latin typeface="+mn-lt"/>
                <a:ea typeface="+mn-ea"/>
                <a:cs typeface="+mn-cs"/>
              </a:rPr>
              <a:t>Clinical trials:</a:t>
            </a:r>
            <a:r>
              <a:rPr lang="en-US" sz="1200" b="0" i="0" u="none" strike="noStrike" kern="1200" dirty="0" smtClean="0">
                <a:solidFill>
                  <a:schemeClr val="tx1"/>
                </a:solidFill>
                <a:effectLst/>
                <a:latin typeface="+mn-lt"/>
                <a:ea typeface="+mn-ea"/>
                <a:cs typeface="+mn-cs"/>
              </a:rPr>
              <a:t> Collecting data for research studies.</a:t>
            </a:r>
          </a:p>
          <a:p>
            <a:pPr rtl="0"/>
            <a:r>
              <a:rPr lang="en-US" sz="1200" b="0" i="0" u="none" strike="noStrike" kern="1200" dirty="0" smtClean="0">
                <a:solidFill>
                  <a:schemeClr val="tx1"/>
                </a:solidFill>
                <a:effectLst/>
                <a:latin typeface="+mn-lt"/>
                <a:ea typeface="+mn-ea"/>
                <a:cs typeface="+mn-cs"/>
              </a:rPr>
              <a:t>Remote patient monitoring is transforming healthcare by enabling more proactive, efficient, and patient-centered care. As technology continues to advance, RPM is expected to play an increasingly important role in improving health outcomes and reducing healthcare costs.</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The Abbott </a:t>
            </a:r>
            <a:r>
              <a:rPr lang="en-US" sz="1200" kern="1200" dirty="0" err="1" smtClean="0">
                <a:solidFill>
                  <a:schemeClr val="tx1"/>
                </a:solidFill>
                <a:effectLst/>
                <a:latin typeface="+mn-lt"/>
                <a:ea typeface="+mn-ea"/>
                <a:cs typeface="+mn-cs"/>
              </a:rPr>
              <a:t>FreeStyle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3 is a continuous glucose monitoring (CGM) system designed for people with diabetes.</a:t>
            </a:r>
            <a:r>
              <a:rPr lang="en-US" sz="1200" b="0" kern="1200" baseline="30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It's the latest generation in the </a:t>
            </a:r>
            <a:r>
              <a:rPr lang="en-US" sz="1200" kern="1200" dirty="0" err="1" smtClean="0">
                <a:solidFill>
                  <a:schemeClr val="tx1"/>
                </a:solidFill>
                <a:effectLst/>
                <a:latin typeface="+mn-lt"/>
                <a:ea typeface="+mn-ea"/>
                <a:cs typeface="+mn-cs"/>
              </a:rPr>
              <a:t>FreeStyle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line, known for its ease of use and affordability compared to some other CGM systems.</a:t>
            </a:r>
            <a:r>
              <a:rPr lang="en-US" sz="1200" b="0" kern="1200" baseline="30000" dirty="0" smtClean="0">
                <a:solidFill>
                  <a:schemeClr val="tx1"/>
                </a:solidFill>
                <a:effectLst/>
                <a:latin typeface="+mn-lt"/>
                <a:ea typeface="+mn-ea"/>
                <a:cs typeface="+mn-cs"/>
              </a:rPr>
              <a:t>2</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What is CGM?</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Before diving into the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3, let's clarify what CGM is:</a:t>
            </a:r>
          </a:p>
          <a:p>
            <a:pPr rtl="0"/>
            <a:r>
              <a:rPr lang="en-US" sz="1200" b="0" kern="1200" dirty="0" smtClean="0">
                <a:solidFill>
                  <a:schemeClr val="tx1"/>
                </a:solidFill>
                <a:effectLst/>
                <a:latin typeface="+mn-lt"/>
                <a:ea typeface="+mn-ea"/>
                <a:cs typeface="+mn-cs"/>
              </a:rPr>
              <a:t>Continuous Glucose Monitoring (CGM):</a:t>
            </a:r>
            <a:r>
              <a:rPr lang="en-US" sz="1200" kern="1200" dirty="0" smtClean="0">
                <a:solidFill>
                  <a:schemeClr val="tx1"/>
                </a:solidFill>
                <a:effectLst/>
                <a:latin typeface="+mn-lt"/>
                <a:ea typeface="+mn-ea"/>
                <a:cs typeface="+mn-cs"/>
              </a:rPr>
              <a:t> A system that tracks glucose levels in real-time throughout the day and night.</a:t>
            </a:r>
            <a:r>
              <a:rPr lang="en-US" sz="1200" b="0" kern="1200" baseline="300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 A small sensor inserted under the skin measures glucose in the interstitial fluid (the fluid between cells).</a:t>
            </a:r>
            <a:r>
              <a:rPr lang="en-US" sz="1200" b="0" kern="1200" baseline="30000" dirty="0" smtClean="0">
                <a:solidFill>
                  <a:schemeClr val="tx1"/>
                </a:solidFill>
                <a:effectLst/>
                <a:latin typeface="+mn-lt"/>
                <a:ea typeface="+mn-ea"/>
                <a:cs typeface="+mn-cs"/>
              </a:rPr>
              <a:t>4</a:t>
            </a:r>
            <a:r>
              <a:rPr lang="en-US" sz="1200" kern="1200" dirty="0" smtClean="0">
                <a:solidFill>
                  <a:schemeClr val="tx1"/>
                </a:solidFill>
                <a:effectLst/>
                <a:latin typeface="+mn-lt"/>
                <a:ea typeface="+mn-ea"/>
                <a:cs typeface="+mn-cs"/>
              </a:rPr>
              <a:t> The sensor transmits readings wirelessly to a receiver (a dedicated device or a smartphone app).</a:t>
            </a:r>
            <a:r>
              <a:rPr lang="en-US" sz="1200" b="0" kern="1200" baseline="30000" dirty="0" smtClean="0">
                <a:solidFill>
                  <a:schemeClr val="tx1"/>
                </a:solidFill>
                <a:effectLst/>
                <a:latin typeface="+mn-lt"/>
                <a:ea typeface="+mn-ea"/>
                <a:cs typeface="+mn-cs"/>
              </a:rPr>
              <a:t>5</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Abbott </a:t>
            </a:r>
            <a:r>
              <a:rPr lang="en-US" sz="1200" b="0" kern="1200" dirty="0" err="1" smtClean="0">
                <a:solidFill>
                  <a:schemeClr val="tx1"/>
                </a:solidFill>
                <a:effectLst/>
                <a:latin typeface="+mn-lt"/>
                <a:ea typeface="+mn-ea"/>
                <a:cs typeface="+mn-cs"/>
              </a:rPr>
              <a:t>FreeStyle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Libre</a:t>
            </a:r>
            <a:r>
              <a:rPr lang="en-US" sz="1200" b="0" kern="1200" dirty="0" smtClean="0">
                <a:solidFill>
                  <a:schemeClr val="tx1"/>
                </a:solidFill>
                <a:effectLst/>
                <a:latin typeface="+mn-lt"/>
                <a:ea typeface="+mn-ea"/>
                <a:cs typeface="+mn-cs"/>
              </a:rPr>
              <a:t> 3: </a:t>
            </a:r>
          </a:p>
          <a:p>
            <a:pPr rtl="0"/>
            <a:r>
              <a:rPr lang="en-US" sz="1200" b="0" kern="1200" dirty="0" smtClean="0">
                <a:solidFill>
                  <a:schemeClr val="tx1"/>
                </a:solidFill>
                <a:effectLst/>
                <a:latin typeface="+mn-lt"/>
                <a:ea typeface="+mn-ea"/>
                <a:cs typeface="+mn-cs"/>
              </a:rPr>
              <a:t>Salient Features</a:t>
            </a:r>
            <a:endParaRPr lang="en-US" sz="1200" kern="1200" dirty="0" smtClean="0">
              <a:solidFill>
                <a:schemeClr val="tx1"/>
              </a:solidFill>
              <a:effectLst/>
              <a:latin typeface="+mn-lt"/>
              <a:ea typeface="+mn-ea"/>
              <a:cs typeface="+mn-cs"/>
            </a:endParaRPr>
          </a:p>
          <a:p>
            <a:pPr rtl="0"/>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FreeStyle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3 builds upon previous versions with key improvements:</a:t>
            </a:r>
            <a:r>
              <a:rPr lang="en-US" sz="1200" b="0" kern="1200" baseline="30000" dirty="0" smtClean="0">
                <a:solidFill>
                  <a:schemeClr val="tx1"/>
                </a:solidFill>
                <a:effectLst/>
                <a:latin typeface="+mn-lt"/>
                <a:ea typeface="+mn-ea"/>
                <a:cs typeface="+mn-cs"/>
              </a:rPr>
              <a:t>6</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Smallest and Thinnest Sensor:</a:t>
            </a:r>
            <a:r>
              <a:rPr lang="en-US" sz="1200" kern="1200" dirty="0" smtClean="0">
                <a:solidFill>
                  <a:schemeClr val="tx1"/>
                </a:solidFill>
                <a:effectLst/>
                <a:latin typeface="+mn-lt"/>
                <a:ea typeface="+mn-ea"/>
                <a:cs typeface="+mn-cs"/>
              </a:rPr>
              <a:t> Abbott claims it's the smallest and thinnest CGM sensor available.</a:t>
            </a:r>
            <a:r>
              <a:rPr lang="en-US" sz="1200" b="0" kern="1200" baseline="30000" dirty="0" smtClean="0">
                <a:solidFill>
                  <a:schemeClr val="tx1"/>
                </a:solidFill>
                <a:effectLst/>
                <a:latin typeface="+mn-lt"/>
                <a:ea typeface="+mn-ea"/>
                <a:cs typeface="+mn-cs"/>
              </a:rPr>
              <a:t>7</a:t>
            </a:r>
            <a:r>
              <a:rPr lang="en-US" sz="1200" kern="1200" dirty="0" smtClean="0">
                <a:solidFill>
                  <a:schemeClr val="tx1"/>
                </a:solidFill>
                <a:effectLst/>
                <a:latin typeface="+mn-lt"/>
                <a:ea typeface="+mn-ea"/>
                <a:cs typeface="+mn-cs"/>
              </a:rPr>
              <a:t> This makes it more discreet and comfortable to wear.</a:t>
            </a: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Real-Time Glucose Readings:</a:t>
            </a:r>
            <a:r>
              <a:rPr lang="en-US" sz="1200" kern="1200" dirty="0" smtClean="0">
                <a:solidFill>
                  <a:schemeClr val="tx1"/>
                </a:solidFill>
                <a:effectLst/>
                <a:latin typeface="+mn-lt"/>
                <a:ea typeface="+mn-ea"/>
                <a:cs typeface="+mn-cs"/>
              </a:rPr>
              <a:t> Unlike earlier </a:t>
            </a:r>
            <a:r>
              <a:rPr lang="en-US" sz="1200" kern="1200" dirty="0" err="1" smtClean="0">
                <a:solidFill>
                  <a:schemeClr val="tx1"/>
                </a:solidFill>
                <a:effectLst/>
                <a:latin typeface="+mn-lt"/>
                <a:ea typeface="+mn-ea"/>
                <a:cs typeface="+mn-cs"/>
              </a:rPr>
              <a:t>FreeStyle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systems that required scanning the sensor to get a reading, the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3 automatically sends glucose readings to a compatible smartphone every minute.</a:t>
            </a:r>
            <a:r>
              <a:rPr lang="en-US" sz="1200" b="0" kern="1200" baseline="30000" dirty="0" smtClean="0">
                <a:solidFill>
                  <a:schemeClr val="tx1"/>
                </a:solidFill>
                <a:effectLst/>
                <a:latin typeface="+mn-lt"/>
                <a:ea typeface="+mn-ea"/>
                <a:cs typeface="+mn-cs"/>
              </a:rPr>
              <a:t>8</a:t>
            </a:r>
            <a:r>
              <a:rPr lang="en-US" sz="1200" kern="1200" dirty="0" smtClean="0">
                <a:solidFill>
                  <a:schemeClr val="tx1"/>
                </a:solidFill>
                <a:effectLst/>
                <a:latin typeface="+mn-lt"/>
                <a:ea typeface="+mn-ea"/>
                <a:cs typeface="+mn-cs"/>
              </a:rPr>
              <a:t> This provides continuous glucose monitoring without the need for scanning.</a:t>
            </a:r>
            <a:r>
              <a:rPr lang="en-US" sz="1200" b="0" kern="1200" baseline="30000" dirty="0" smtClean="0">
                <a:solidFill>
                  <a:schemeClr val="tx1"/>
                </a:solidFill>
                <a:effectLst/>
                <a:latin typeface="+mn-lt"/>
                <a:ea typeface="+mn-ea"/>
                <a:cs typeface="+mn-cs"/>
              </a:rPr>
              <a:t>9</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Optional Alarms:</a:t>
            </a:r>
            <a:r>
              <a:rPr lang="en-US" sz="1200" kern="1200" dirty="0" smtClean="0">
                <a:solidFill>
                  <a:schemeClr val="tx1"/>
                </a:solidFill>
                <a:effectLst/>
                <a:latin typeface="+mn-lt"/>
                <a:ea typeface="+mn-ea"/>
                <a:cs typeface="+mn-cs"/>
              </a:rPr>
              <a:t> The system offers customizable alarms to alert users when their glucose levels are too high or too low.</a:t>
            </a:r>
            <a:r>
              <a:rPr lang="en-US" sz="1200" b="0" kern="1200" baseline="30000" dirty="0" smtClean="0">
                <a:solidFill>
                  <a:schemeClr val="tx1"/>
                </a:solidFill>
                <a:effectLst/>
                <a:latin typeface="+mn-lt"/>
                <a:ea typeface="+mn-ea"/>
                <a:cs typeface="+mn-cs"/>
              </a:rPr>
              <a:t>10</a:t>
            </a:r>
            <a:r>
              <a:rPr lang="en-US" sz="1200" kern="1200" dirty="0" smtClean="0">
                <a:solidFill>
                  <a:schemeClr val="tx1"/>
                </a:solidFill>
                <a:effectLst/>
                <a:latin typeface="+mn-lt"/>
                <a:ea typeface="+mn-ea"/>
                <a:cs typeface="+mn-cs"/>
              </a:rPr>
              <a:t> This feature helps prevent potentially dangerous hypo- or hyperglycemia.</a:t>
            </a: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14-Day Wear:</a:t>
            </a:r>
            <a:r>
              <a:rPr lang="en-US" sz="1200" kern="1200" dirty="0" smtClean="0">
                <a:solidFill>
                  <a:schemeClr val="tx1"/>
                </a:solidFill>
                <a:effectLst/>
                <a:latin typeface="+mn-lt"/>
                <a:ea typeface="+mn-ea"/>
                <a:cs typeface="+mn-cs"/>
              </a:rPr>
              <a:t> The sensor can be worn for up to 14 days, reducing the frequency of sensor changes.</a:t>
            </a:r>
            <a:r>
              <a:rPr lang="en-US" sz="1200" b="0" kern="1200" baseline="30000" dirty="0" smtClean="0">
                <a:solidFill>
                  <a:schemeClr val="tx1"/>
                </a:solidFill>
                <a:effectLst/>
                <a:latin typeface="+mn-lt"/>
                <a:ea typeface="+mn-ea"/>
                <a:cs typeface="+mn-cs"/>
              </a:rPr>
              <a:t>11</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Accuracy:</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FreeStyle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systems have generally been known for their accuracy, and the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3 continues this trend.</a:t>
            </a:r>
            <a:r>
              <a:rPr lang="en-US" sz="1200" b="0" kern="1200" baseline="30000" dirty="0" smtClean="0">
                <a:solidFill>
                  <a:schemeClr val="tx1"/>
                </a:solidFill>
                <a:effectLst/>
                <a:latin typeface="+mn-lt"/>
                <a:ea typeface="+mn-ea"/>
                <a:cs typeface="+mn-cs"/>
              </a:rPr>
              <a:t>12</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Smartphone App:</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FreeStyle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3 works with a dedicated smartphone app (</a:t>
            </a:r>
            <a:r>
              <a:rPr lang="en-US" sz="1200" kern="1200" dirty="0" err="1" smtClean="0">
                <a:solidFill>
                  <a:schemeClr val="tx1"/>
                </a:solidFill>
                <a:effectLst/>
                <a:latin typeface="+mn-lt"/>
                <a:ea typeface="+mn-ea"/>
                <a:cs typeface="+mn-cs"/>
              </a:rPr>
              <a:t>FreeStyle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3 app) that displays glucose readings, trends, and other data.</a:t>
            </a:r>
            <a:r>
              <a:rPr lang="en-US" sz="1200" b="0" kern="1200" baseline="30000" dirty="0" smtClean="0">
                <a:solidFill>
                  <a:schemeClr val="tx1"/>
                </a:solidFill>
                <a:effectLst/>
                <a:latin typeface="+mn-lt"/>
                <a:ea typeface="+mn-ea"/>
                <a:cs typeface="+mn-cs"/>
              </a:rPr>
              <a:t>13</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Affordability:</a:t>
            </a:r>
            <a:r>
              <a:rPr lang="en-US" sz="1200" kern="1200" dirty="0" smtClean="0">
                <a:solidFill>
                  <a:schemeClr val="tx1"/>
                </a:solidFill>
                <a:effectLst/>
                <a:latin typeface="+mn-lt"/>
                <a:ea typeface="+mn-ea"/>
                <a:cs typeface="+mn-cs"/>
              </a:rPr>
              <a:t> Abbott has focused on making the </a:t>
            </a:r>
            <a:r>
              <a:rPr lang="en-US" sz="1200" kern="1200" dirty="0" err="1" smtClean="0">
                <a:solidFill>
                  <a:schemeClr val="tx1"/>
                </a:solidFill>
                <a:effectLst/>
                <a:latin typeface="+mn-lt"/>
                <a:ea typeface="+mn-ea"/>
                <a:cs typeface="+mn-cs"/>
              </a:rPr>
              <a:t>FreeStyle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systems more affordable than some other CGM systems, which has contributed to their popularity.</a:t>
            </a:r>
            <a:r>
              <a:rPr lang="en-US" sz="1200" b="0" kern="1200" baseline="30000" dirty="0" smtClean="0">
                <a:solidFill>
                  <a:schemeClr val="tx1"/>
                </a:solidFill>
                <a:effectLst/>
                <a:latin typeface="+mn-lt"/>
                <a:ea typeface="+mn-ea"/>
                <a:cs typeface="+mn-cs"/>
              </a:rPr>
              <a:t>14</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Key Advantages of CGM (in general, applicable to </a:t>
            </a:r>
            <a:r>
              <a:rPr lang="en-US" sz="1200" b="0" kern="1200" dirty="0" err="1" smtClean="0">
                <a:solidFill>
                  <a:schemeClr val="tx1"/>
                </a:solidFill>
                <a:effectLst/>
                <a:latin typeface="+mn-lt"/>
                <a:ea typeface="+mn-ea"/>
                <a:cs typeface="+mn-cs"/>
              </a:rPr>
              <a:t>Libre</a:t>
            </a:r>
            <a:r>
              <a:rPr lang="en-US" sz="1200" b="0" kern="1200" dirty="0" smtClean="0">
                <a:solidFill>
                  <a:schemeClr val="tx1"/>
                </a:solidFill>
                <a:effectLst/>
                <a:latin typeface="+mn-lt"/>
                <a:ea typeface="+mn-ea"/>
                <a:cs typeface="+mn-cs"/>
              </a:rPr>
              <a:t> 3):</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Better Glucose Control:</a:t>
            </a:r>
            <a:r>
              <a:rPr lang="en-US" sz="1200" kern="1200" dirty="0" smtClean="0">
                <a:solidFill>
                  <a:schemeClr val="tx1"/>
                </a:solidFill>
                <a:effectLst/>
                <a:latin typeface="+mn-lt"/>
                <a:ea typeface="+mn-ea"/>
                <a:cs typeface="+mn-cs"/>
              </a:rPr>
              <a:t> Continuous monitoring helps people with diabetes understand how their glucose levels respond to food, exercise, and other factors, enabling them to make more informed decisions about their diabetes management.</a:t>
            </a:r>
            <a:r>
              <a:rPr lang="en-US" sz="1200" b="0" kern="1200" baseline="30000" dirty="0" smtClean="0">
                <a:solidFill>
                  <a:schemeClr val="tx1"/>
                </a:solidFill>
                <a:effectLst/>
                <a:latin typeface="+mn-lt"/>
                <a:ea typeface="+mn-ea"/>
                <a:cs typeface="+mn-cs"/>
              </a:rPr>
              <a:t>15</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Reduced Risk of Hypoglycemia:</a:t>
            </a:r>
            <a:r>
              <a:rPr lang="en-US" sz="1200" kern="1200" dirty="0" smtClean="0">
                <a:solidFill>
                  <a:schemeClr val="tx1"/>
                </a:solidFill>
                <a:effectLst/>
                <a:latin typeface="+mn-lt"/>
                <a:ea typeface="+mn-ea"/>
                <a:cs typeface="+mn-cs"/>
              </a:rPr>
              <a:t> Real-time alerts can help prevent dangerous low blood sugar events.</a:t>
            </a:r>
            <a:r>
              <a:rPr lang="en-US" sz="1200" b="0" kern="1200" baseline="30000" dirty="0" smtClean="0">
                <a:solidFill>
                  <a:schemeClr val="tx1"/>
                </a:solidFill>
                <a:effectLst/>
                <a:latin typeface="+mn-lt"/>
                <a:ea typeface="+mn-ea"/>
                <a:cs typeface="+mn-cs"/>
              </a:rPr>
              <a:t>16</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Improved Time in Range:</a:t>
            </a:r>
            <a:r>
              <a:rPr lang="en-US" sz="1200" kern="1200" dirty="0" smtClean="0">
                <a:solidFill>
                  <a:schemeClr val="tx1"/>
                </a:solidFill>
                <a:effectLst/>
                <a:latin typeface="+mn-lt"/>
                <a:ea typeface="+mn-ea"/>
                <a:cs typeface="+mn-cs"/>
              </a:rPr>
              <a:t> CGM helps users stay within their target glucose range for longer periods, which is associated with better long-term health outcomes.</a:t>
            </a:r>
          </a:p>
          <a:p>
            <a:pPr rtl="0"/>
            <a:r>
              <a:rPr lang="en-US" sz="1200" b="0" kern="1200" dirty="0" smtClean="0">
                <a:solidFill>
                  <a:schemeClr val="tx1"/>
                </a:solidFill>
                <a:effectLst/>
                <a:latin typeface="+mn-lt"/>
                <a:ea typeface="+mn-ea"/>
                <a:cs typeface="+mn-cs"/>
              </a:rPr>
              <a:t>Data for Trend Analysis:</a:t>
            </a:r>
            <a:r>
              <a:rPr lang="en-US" sz="1200" kern="1200" dirty="0" smtClean="0">
                <a:solidFill>
                  <a:schemeClr val="tx1"/>
                </a:solidFill>
                <a:effectLst/>
                <a:latin typeface="+mn-lt"/>
                <a:ea typeface="+mn-ea"/>
                <a:cs typeface="+mn-cs"/>
              </a:rPr>
              <a:t> The system stores glucose data that can be reviewed with healthcare providers to adjust treatment plans.</a:t>
            </a:r>
            <a:r>
              <a:rPr lang="en-US" sz="1200" b="0" kern="1200" baseline="30000" dirty="0" smtClean="0">
                <a:solidFill>
                  <a:schemeClr val="tx1"/>
                </a:solidFill>
                <a:effectLst/>
                <a:latin typeface="+mn-lt"/>
                <a:ea typeface="+mn-ea"/>
                <a:cs typeface="+mn-cs"/>
              </a:rPr>
              <a:t>17</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In summary:</a:t>
            </a:r>
            <a:r>
              <a:rPr lang="en-US" sz="1200" kern="1200" dirty="0" smtClean="0">
                <a:solidFill>
                  <a:schemeClr val="tx1"/>
                </a:solidFill>
                <a:effectLst/>
                <a:latin typeface="+mn-lt"/>
                <a:ea typeface="+mn-ea"/>
                <a:cs typeface="+mn-cs"/>
              </a:rPr>
              <a:t> The Abbott </a:t>
            </a:r>
            <a:r>
              <a:rPr lang="en-US" sz="1200" kern="1200" dirty="0" err="1" smtClean="0">
                <a:solidFill>
                  <a:schemeClr val="tx1"/>
                </a:solidFill>
                <a:effectLst/>
                <a:latin typeface="+mn-lt"/>
                <a:ea typeface="+mn-ea"/>
                <a:cs typeface="+mn-cs"/>
              </a:rPr>
              <a:t>FreeStyle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Libre</a:t>
            </a:r>
            <a:r>
              <a:rPr lang="en-US" sz="1200" kern="1200" dirty="0" smtClean="0">
                <a:solidFill>
                  <a:schemeClr val="tx1"/>
                </a:solidFill>
                <a:effectLst/>
                <a:latin typeface="+mn-lt"/>
                <a:ea typeface="+mn-ea"/>
                <a:cs typeface="+mn-cs"/>
              </a:rPr>
              <a:t> 3 is a significant advancement in CGM technology, offering a smaller, more convenient, and more informative way for people with diabetes to manage their glucose levels.</a:t>
            </a:r>
            <a:r>
              <a:rPr lang="en-US" sz="1200" b="0" kern="1200" baseline="30000" dirty="0" smtClean="0">
                <a:solidFill>
                  <a:schemeClr val="tx1"/>
                </a:solidFill>
                <a:effectLst/>
                <a:latin typeface="+mn-lt"/>
                <a:ea typeface="+mn-ea"/>
                <a:cs typeface="+mn-cs"/>
              </a:rPr>
              <a:t>18</a:t>
            </a:r>
            <a:r>
              <a:rPr lang="en-US" sz="1200" kern="1200" dirty="0" smtClean="0">
                <a:solidFill>
                  <a:schemeClr val="tx1"/>
                </a:solidFill>
                <a:effectLst/>
                <a:latin typeface="+mn-lt"/>
                <a:ea typeface="+mn-ea"/>
                <a:cs typeface="+mn-cs"/>
              </a:rPr>
              <a:t> Its key features include real-time readings, optional alarms, a long wear time, and a user-friendly smartphone app.</a:t>
            </a:r>
          </a:p>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Withings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ScanWatch</a:t>
            </a:r>
            <a:r>
              <a:rPr lang="en-US" sz="1200" kern="1200" dirty="0" smtClean="0">
                <a:solidFill>
                  <a:schemeClr val="tx1"/>
                </a:solidFill>
                <a:effectLst/>
                <a:latin typeface="+mn-lt"/>
                <a:ea typeface="+mn-ea"/>
                <a:cs typeface="+mn-cs"/>
              </a:rPr>
              <a:t> 2 is a hybrid smartwatch that combines traditional watch aesthetics with advanced health monitoring features.</a:t>
            </a:r>
            <a:r>
              <a:rPr lang="en-US" sz="1200" b="0" kern="1200" baseline="30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It's designed to provide users with continuous health data and insights, going beyond basic fitness tracking to offer clinically validated measurements.</a:t>
            </a:r>
            <a:r>
              <a:rPr lang="en-US" sz="1200" b="0" kern="1200" baseline="30000" dirty="0" smtClean="0">
                <a:solidFill>
                  <a:schemeClr val="tx1"/>
                </a:solidFill>
                <a:effectLst/>
                <a:latin typeface="+mn-lt"/>
                <a:ea typeface="+mn-ea"/>
                <a:cs typeface="+mn-cs"/>
              </a:rPr>
              <a:t>2</a:t>
            </a:r>
          </a:p>
          <a:p>
            <a:pPr rtl="0"/>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"Medical monitoring" aspect:</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ScanWatch</a:t>
            </a:r>
            <a:r>
              <a:rPr lang="en-US" sz="1200" kern="1200" dirty="0" smtClean="0">
                <a:solidFill>
                  <a:schemeClr val="tx1"/>
                </a:solidFill>
                <a:effectLst/>
                <a:latin typeface="+mn-lt"/>
                <a:ea typeface="+mn-ea"/>
                <a:cs typeface="+mn-cs"/>
              </a:rPr>
              <a:t> 2 aims to bridge the gap between consumer wearables and medical-grade devices. It offers features that have been clinically validated to some extent, allowing users to track important health metrics and potentially detect early signs of certain conditions.</a:t>
            </a:r>
            <a:r>
              <a:rPr lang="en-US" sz="1200" b="0" kern="1200" baseline="30000" dirty="0" smtClean="0">
                <a:solidFill>
                  <a:schemeClr val="tx1"/>
                </a:solidFill>
                <a:effectLst/>
                <a:latin typeface="+mn-lt"/>
                <a:ea typeface="+mn-ea"/>
                <a:cs typeface="+mn-cs"/>
              </a:rPr>
              <a:t>3</a:t>
            </a:r>
          </a:p>
          <a:p>
            <a:pPr rtl="0"/>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Salient Features:</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ECG (Electrocardiogram):</a:t>
            </a:r>
            <a:r>
              <a:rPr lang="en-US" sz="1200" kern="1200" dirty="0" smtClean="0">
                <a:solidFill>
                  <a:schemeClr val="tx1"/>
                </a:solidFill>
                <a:effectLst/>
                <a:latin typeface="+mn-lt"/>
                <a:ea typeface="+mn-ea"/>
                <a:cs typeface="+mn-cs"/>
              </a:rPr>
              <a:t> Can record an ECG on demand to detect signs of atrial fibrillation (</a:t>
            </a:r>
            <a:r>
              <a:rPr lang="en-US" sz="1200" kern="1200" dirty="0" err="1" smtClean="0">
                <a:solidFill>
                  <a:schemeClr val="tx1"/>
                </a:solidFill>
                <a:effectLst/>
                <a:latin typeface="+mn-lt"/>
                <a:ea typeface="+mn-ea"/>
                <a:cs typeface="+mn-cs"/>
              </a:rPr>
              <a:t>AFib</a:t>
            </a:r>
            <a:r>
              <a:rPr lang="en-US" sz="1200" kern="1200" dirty="0" smtClean="0">
                <a:solidFill>
                  <a:schemeClr val="tx1"/>
                </a:solidFill>
                <a:effectLst/>
                <a:latin typeface="+mn-lt"/>
                <a:ea typeface="+mn-ea"/>
                <a:cs typeface="+mn-cs"/>
              </a:rPr>
              <a:t>), a common heart rhythm disorder.</a:t>
            </a:r>
            <a:r>
              <a:rPr lang="en-US" sz="1200" b="0" kern="1200" baseline="30000" dirty="0" smtClean="0">
                <a:solidFill>
                  <a:schemeClr val="tx1"/>
                </a:solidFill>
                <a:effectLst/>
                <a:latin typeface="+mn-lt"/>
                <a:ea typeface="+mn-ea"/>
                <a:cs typeface="+mn-cs"/>
              </a:rPr>
              <a:t>4</a:t>
            </a:r>
            <a:r>
              <a:rPr lang="en-US" sz="1200" kern="1200" dirty="0" smtClean="0">
                <a:solidFill>
                  <a:schemeClr val="tx1"/>
                </a:solidFill>
                <a:effectLst/>
                <a:latin typeface="+mn-lt"/>
                <a:ea typeface="+mn-ea"/>
                <a:cs typeface="+mn-cs"/>
              </a:rPr>
              <a:t> This feature has received FDA clearance in the US and CE marking in Europe.</a:t>
            </a:r>
            <a:r>
              <a:rPr lang="en-US" sz="1200" b="0" kern="1200" baseline="30000" dirty="0" smtClean="0">
                <a:solidFill>
                  <a:schemeClr val="tx1"/>
                </a:solidFill>
                <a:effectLst/>
                <a:latin typeface="+mn-lt"/>
                <a:ea typeface="+mn-ea"/>
                <a:cs typeface="+mn-cs"/>
              </a:rPr>
              <a:t>5</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SpO2 (Blood Oxygen Saturation):</a:t>
            </a:r>
            <a:r>
              <a:rPr lang="en-US" sz="1200" kern="1200" dirty="0" smtClean="0">
                <a:solidFill>
                  <a:schemeClr val="tx1"/>
                </a:solidFill>
                <a:effectLst/>
                <a:latin typeface="+mn-lt"/>
                <a:ea typeface="+mn-ea"/>
                <a:cs typeface="+mn-cs"/>
              </a:rPr>
              <a:t> Measures blood oxygen levels, which can be useful for monitoring respiratory health and detecting potential issues like sleep apnea.</a:t>
            </a:r>
            <a:r>
              <a:rPr lang="en-US" sz="1200" b="0" kern="1200" baseline="30000" dirty="0" smtClean="0">
                <a:solidFill>
                  <a:schemeClr val="tx1"/>
                </a:solidFill>
                <a:effectLst/>
                <a:latin typeface="+mn-lt"/>
                <a:ea typeface="+mn-ea"/>
                <a:cs typeface="+mn-cs"/>
              </a:rPr>
              <a:t>6</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Heart Rate Monitoring:</a:t>
            </a:r>
            <a:r>
              <a:rPr lang="en-US" sz="1200" kern="1200" dirty="0" smtClean="0">
                <a:solidFill>
                  <a:schemeClr val="tx1"/>
                </a:solidFill>
                <a:effectLst/>
                <a:latin typeface="+mn-lt"/>
                <a:ea typeface="+mn-ea"/>
                <a:cs typeface="+mn-cs"/>
              </a:rPr>
              <a:t> Continuously tracks heart rate throughout the day and during workouts.</a:t>
            </a:r>
            <a:r>
              <a:rPr lang="en-US" sz="1200" b="0" kern="1200" baseline="30000" dirty="0" smtClean="0">
                <a:solidFill>
                  <a:schemeClr val="tx1"/>
                </a:solidFill>
                <a:effectLst/>
                <a:latin typeface="+mn-lt"/>
                <a:ea typeface="+mn-ea"/>
                <a:cs typeface="+mn-cs"/>
              </a:rPr>
              <a:t>7</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Sleep Tracking:</a:t>
            </a:r>
            <a:r>
              <a:rPr lang="en-US" sz="1200" kern="1200" dirty="0" smtClean="0">
                <a:solidFill>
                  <a:schemeClr val="tx1"/>
                </a:solidFill>
                <a:effectLst/>
                <a:latin typeface="+mn-lt"/>
                <a:ea typeface="+mn-ea"/>
                <a:cs typeface="+mn-cs"/>
              </a:rPr>
              <a:t> Provides detailed sleep analysis, including sleep stages (deep, light, REM) and sleep duration.</a:t>
            </a:r>
            <a:r>
              <a:rPr lang="en-US" sz="1200" b="0" kern="1200" baseline="30000" dirty="0" smtClean="0">
                <a:solidFill>
                  <a:schemeClr val="tx1"/>
                </a:solidFill>
                <a:effectLst/>
                <a:latin typeface="+mn-lt"/>
                <a:ea typeface="+mn-ea"/>
                <a:cs typeface="+mn-cs"/>
              </a:rPr>
              <a:t>8</a:t>
            </a:r>
            <a:r>
              <a:rPr lang="en-US" sz="1200" kern="1200" dirty="0" smtClean="0">
                <a:solidFill>
                  <a:schemeClr val="tx1"/>
                </a:solidFill>
                <a:effectLst/>
                <a:latin typeface="+mn-lt"/>
                <a:ea typeface="+mn-ea"/>
                <a:cs typeface="+mn-cs"/>
              </a:rPr>
              <a:t> It can also detect potential sleep disturbances.</a:t>
            </a:r>
            <a:r>
              <a:rPr lang="en-US" sz="1200" b="0" kern="1200" baseline="30000" dirty="0" smtClean="0">
                <a:solidFill>
                  <a:schemeClr val="tx1"/>
                </a:solidFill>
                <a:effectLst/>
                <a:latin typeface="+mn-lt"/>
                <a:ea typeface="+mn-ea"/>
                <a:cs typeface="+mn-cs"/>
              </a:rPr>
              <a:t>9</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Temperature Tracking:</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ScanWatch</a:t>
            </a:r>
            <a:r>
              <a:rPr lang="en-US" sz="1200" kern="1200" dirty="0" smtClean="0">
                <a:solidFill>
                  <a:schemeClr val="tx1"/>
                </a:solidFill>
                <a:effectLst/>
                <a:latin typeface="+mn-lt"/>
                <a:ea typeface="+mn-ea"/>
                <a:cs typeface="+mn-cs"/>
              </a:rPr>
              <a:t> 2 introduces a new TempTech24/7 module that provides continuous body temperature monitoring, allowing users to track baseline temperature and detect potential deviations that could indicate illness.</a:t>
            </a:r>
            <a:r>
              <a:rPr lang="en-US" sz="1200" b="0" kern="1200" baseline="30000" dirty="0" smtClean="0">
                <a:solidFill>
                  <a:schemeClr val="tx1"/>
                </a:solidFill>
                <a:effectLst/>
                <a:latin typeface="+mn-lt"/>
                <a:ea typeface="+mn-ea"/>
                <a:cs typeface="+mn-cs"/>
              </a:rPr>
              <a:t>10</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Activity Tracking:</a:t>
            </a:r>
            <a:r>
              <a:rPr lang="en-US" sz="1200" kern="1200" dirty="0" smtClean="0">
                <a:solidFill>
                  <a:schemeClr val="tx1"/>
                </a:solidFill>
                <a:effectLst/>
                <a:latin typeface="+mn-lt"/>
                <a:ea typeface="+mn-ea"/>
                <a:cs typeface="+mn-cs"/>
              </a:rPr>
              <a:t> Tracks steps, distance, calories burned, and various sports activities.</a:t>
            </a:r>
            <a:r>
              <a:rPr lang="en-US" sz="1200" b="0" kern="1200" baseline="30000" dirty="0" smtClean="0">
                <a:solidFill>
                  <a:schemeClr val="tx1"/>
                </a:solidFill>
                <a:effectLst/>
                <a:latin typeface="+mn-lt"/>
                <a:ea typeface="+mn-ea"/>
                <a:cs typeface="+mn-cs"/>
              </a:rPr>
              <a:t>11</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Long Battery Life:</a:t>
            </a:r>
            <a:r>
              <a:rPr lang="en-US" sz="1200" kern="1200" dirty="0" smtClean="0">
                <a:solidFill>
                  <a:schemeClr val="tx1"/>
                </a:solidFill>
                <a:effectLst/>
                <a:latin typeface="+mn-lt"/>
                <a:ea typeface="+mn-ea"/>
                <a:cs typeface="+mn-cs"/>
              </a:rPr>
              <a:t> Offers up to 30 days of battery life on a single charge, which is a significant advantage compared to many other smartwatches.</a:t>
            </a:r>
            <a:r>
              <a:rPr lang="en-US" sz="1200" b="0" kern="1200" baseline="30000" dirty="0" smtClean="0">
                <a:solidFill>
                  <a:schemeClr val="tx1"/>
                </a:solidFill>
                <a:effectLst/>
                <a:latin typeface="+mn-lt"/>
                <a:ea typeface="+mn-ea"/>
                <a:cs typeface="+mn-cs"/>
              </a:rPr>
              <a:t>12</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Hybrid Design:</a:t>
            </a:r>
            <a:r>
              <a:rPr lang="en-US" sz="1200" kern="1200" dirty="0" smtClean="0">
                <a:solidFill>
                  <a:schemeClr val="tx1"/>
                </a:solidFill>
                <a:effectLst/>
                <a:latin typeface="+mn-lt"/>
                <a:ea typeface="+mn-ea"/>
                <a:cs typeface="+mn-cs"/>
              </a:rPr>
              <a:t> Combines a traditional analog watch face with a small PMOLED display that shows health data and notifications. This gives it a classic watch look while providing smart features.</a:t>
            </a:r>
          </a:p>
          <a:p>
            <a:pPr rtl="0"/>
            <a:endParaRPr lang="en-US" sz="1200" b="0" kern="1200" dirty="0" smtClean="0">
              <a:solidFill>
                <a:schemeClr val="tx1"/>
              </a:solidFill>
              <a:effectLst/>
              <a:latin typeface="+mn-lt"/>
              <a:ea typeface="+mn-ea"/>
              <a:cs typeface="+mn-cs"/>
            </a:endParaRPr>
          </a:p>
          <a:p>
            <a:pPr rtl="0"/>
            <a:r>
              <a:rPr lang="en-US" sz="1200" b="0" kern="1200" dirty="0" err="1" smtClean="0">
                <a:solidFill>
                  <a:schemeClr val="tx1"/>
                </a:solidFill>
                <a:effectLst/>
                <a:latin typeface="+mn-lt"/>
                <a:ea typeface="+mn-ea"/>
                <a:cs typeface="+mn-cs"/>
              </a:rPr>
              <a:t>Withings</a:t>
            </a:r>
            <a:r>
              <a:rPr lang="en-US" sz="1200" b="0" kern="1200" dirty="0" smtClean="0">
                <a:solidFill>
                  <a:schemeClr val="tx1"/>
                </a:solidFill>
                <a:effectLst/>
                <a:latin typeface="+mn-lt"/>
                <a:ea typeface="+mn-ea"/>
                <a:cs typeface="+mn-cs"/>
              </a:rPr>
              <a:t> App:</a:t>
            </a:r>
            <a:r>
              <a:rPr lang="en-US" sz="1200" kern="1200" dirty="0" smtClean="0">
                <a:solidFill>
                  <a:schemeClr val="tx1"/>
                </a:solidFill>
                <a:effectLst/>
                <a:latin typeface="+mn-lt"/>
                <a:ea typeface="+mn-ea"/>
                <a:cs typeface="+mn-cs"/>
              </a:rPr>
              <a:t> Syncs with the </a:t>
            </a:r>
            <a:r>
              <a:rPr lang="en-US" sz="1200" kern="1200" dirty="0" err="1" smtClean="0">
                <a:solidFill>
                  <a:schemeClr val="tx1"/>
                </a:solidFill>
                <a:effectLst/>
                <a:latin typeface="+mn-lt"/>
                <a:ea typeface="+mn-ea"/>
                <a:cs typeface="+mn-cs"/>
              </a:rPr>
              <a:t>Withings</a:t>
            </a:r>
            <a:r>
              <a:rPr lang="en-US" sz="1200" kern="1200" dirty="0" smtClean="0">
                <a:solidFill>
                  <a:schemeClr val="tx1"/>
                </a:solidFill>
                <a:effectLst/>
                <a:latin typeface="+mn-lt"/>
                <a:ea typeface="+mn-ea"/>
                <a:cs typeface="+mn-cs"/>
              </a:rPr>
              <a:t> Health Mate app, which provides a comprehensive overview of health data, trends, and insights.</a:t>
            </a:r>
            <a:r>
              <a:rPr lang="en-US" sz="1200" b="0" kern="1200" baseline="30000" dirty="0" smtClean="0">
                <a:solidFill>
                  <a:schemeClr val="tx1"/>
                </a:solidFill>
                <a:effectLst/>
                <a:latin typeface="+mn-lt"/>
                <a:ea typeface="+mn-ea"/>
                <a:cs typeface="+mn-cs"/>
              </a:rPr>
              <a:t>13</a:t>
            </a:r>
          </a:p>
          <a:p>
            <a:pPr rtl="0"/>
            <a:endParaRPr lang="en-US" sz="1200" b="0" kern="1200" baseline="30000" dirty="0" smtClean="0">
              <a:solidFill>
                <a:schemeClr val="tx1"/>
              </a:solidFill>
              <a:effectLst/>
              <a:latin typeface="+mn-lt"/>
              <a:ea typeface="+mn-ea"/>
              <a:cs typeface="+mn-cs"/>
            </a:endParaRPr>
          </a:p>
          <a:p>
            <a:pPr rtl="0"/>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Key Advantages:</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Proactive Health Monitoring:</a:t>
            </a:r>
            <a:r>
              <a:rPr lang="en-US" sz="1200" kern="1200" dirty="0" smtClean="0">
                <a:solidFill>
                  <a:schemeClr val="tx1"/>
                </a:solidFill>
                <a:effectLst/>
                <a:latin typeface="+mn-lt"/>
                <a:ea typeface="+mn-ea"/>
                <a:cs typeface="+mn-cs"/>
              </a:rPr>
              <a:t> Enables users to take a more proactive approach to their health by tracking key metrics and potentially detecting early signs of health issues.</a:t>
            </a:r>
            <a:r>
              <a:rPr lang="en-US" sz="1200" b="0" kern="1200" baseline="30000" dirty="0" smtClean="0">
                <a:solidFill>
                  <a:schemeClr val="tx1"/>
                </a:solidFill>
                <a:effectLst/>
                <a:latin typeface="+mn-lt"/>
                <a:ea typeface="+mn-ea"/>
                <a:cs typeface="+mn-cs"/>
              </a:rPr>
              <a:t>14</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Clinically Validated Features:</a:t>
            </a:r>
            <a:r>
              <a:rPr lang="en-US" sz="1200" kern="1200" dirty="0" smtClean="0">
                <a:solidFill>
                  <a:schemeClr val="tx1"/>
                </a:solidFill>
                <a:effectLst/>
                <a:latin typeface="+mn-lt"/>
                <a:ea typeface="+mn-ea"/>
                <a:cs typeface="+mn-cs"/>
              </a:rPr>
              <a:t> Offers features like ECG and SpO2 monitoring that have been clinically validated, providing a higher level of accuracy and reliability compared to some other wearables.</a:t>
            </a:r>
            <a:r>
              <a:rPr lang="en-US" sz="1200" b="0" kern="1200" baseline="30000" dirty="0" smtClean="0">
                <a:solidFill>
                  <a:schemeClr val="tx1"/>
                </a:solidFill>
                <a:effectLst/>
                <a:latin typeface="+mn-lt"/>
                <a:ea typeface="+mn-ea"/>
                <a:cs typeface="+mn-cs"/>
              </a:rPr>
              <a:t>15</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Long Battery Life:</a:t>
            </a:r>
            <a:r>
              <a:rPr lang="en-US" sz="1200" kern="1200" dirty="0" smtClean="0">
                <a:solidFill>
                  <a:schemeClr val="tx1"/>
                </a:solidFill>
                <a:effectLst/>
                <a:latin typeface="+mn-lt"/>
                <a:ea typeface="+mn-ea"/>
                <a:cs typeface="+mn-cs"/>
              </a:rPr>
              <a:t> Reduces the need for frequent charging.</a:t>
            </a:r>
            <a:r>
              <a:rPr lang="en-US" sz="1200" b="0" kern="1200" baseline="30000" dirty="0" smtClean="0">
                <a:solidFill>
                  <a:schemeClr val="tx1"/>
                </a:solidFill>
                <a:effectLst/>
                <a:latin typeface="+mn-lt"/>
                <a:ea typeface="+mn-ea"/>
                <a:cs typeface="+mn-cs"/>
              </a:rPr>
              <a:t>16</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Discreet Design:</a:t>
            </a:r>
            <a:r>
              <a:rPr lang="en-US" sz="1200" kern="1200" dirty="0" smtClean="0">
                <a:solidFill>
                  <a:schemeClr val="tx1"/>
                </a:solidFill>
                <a:effectLst/>
                <a:latin typeface="+mn-lt"/>
                <a:ea typeface="+mn-ea"/>
                <a:cs typeface="+mn-cs"/>
              </a:rPr>
              <a:t> The hybrid design makes it look like a traditional watch, making it suitable for everyday wear.</a:t>
            </a: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It's important to note:</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ScanWatch</a:t>
            </a:r>
            <a:r>
              <a:rPr lang="en-US" sz="1200" kern="1200" dirty="0" smtClean="0">
                <a:solidFill>
                  <a:schemeClr val="tx1"/>
                </a:solidFill>
                <a:effectLst/>
                <a:latin typeface="+mn-lt"/>
                <a:ea typeface="+mn-ea"/>
                <a:cs typeface="+mn-cs"/>
              </a:rPr>
              <a:t> 2 is not intended to diagnose or treat any medical condition. It's a tool for monitoring health metrics and providing insights that users can discuss with their healthcare providers.</a:t>
            </a:r>
            <a:r>
              <a:rPr lang="en-US" sz="1200" b="0" kern="1200" baseline="30000" dirty="0" smtClean="0">
                <a:solidFill>
                  <a:schemeClr val="tx1"/>
                </a:solidFill>
                <a:effectLst/>
                <a:latin typeface="+mn-lt"/>
                <a:ea typeface="+mn-ea"/>
                <a:cs typeface="+mn-cs"/>
              </a:rPr>
              <a:t>17</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	While the ECG and SpO2 features have been clinically validated, it's essential to consult with a doctor for any health concerns.</a:t>
            </a:r>
          </a:p>
          <a:p>
            <a:pPr rtl="0"/>
            <a:r>
              <a:rPr lang="en-US" sz="1200" kern="1200" dirty="0" smtClean="0">
                <a:solidFill>
                  <a:schemeClr val="tx1"/>
                </a:solidFill>
                <a:effectLst/>
                <a:latin typeface="+mn-lt"/>
                <a:ea typeface="+mn-ea"/>
                <a:cs typeface="+mn-cs"/>
              </a:rPr>
              <a:t>	</a:t>
            </a:r>
          </a:p>
          <a:p>
            <a:pPr rtl="0"/>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Withings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ScanWatch</a:t>
            </a:r>
            <a:r>
              <a:rPr lang="en-US" sz="1200" kern="1200" dirty="0" smtClean="0">
                <a:solidFill>
                  <a:schemeClr val="tx1"/>
                </a:solidFill>
                <a:effectLst/>
                <a:latin typeface="+mn-lt"/>
                <a:ea typeface="+mn-ea"/>
                <a:cs typeface="+mn-cs"/>
              </a:rPr>
              <a:t> 2 is a unique wearable that combines style with advanced health monitoring capabilities. Its focus on medical-grade features and long battery life makes it a compelling option for those who prioritize health tracking and proactive wellness management.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3231855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Movano</a:t>
            </a:r>
            <a:r>
              <a:rPr lang="en-US" sz="1200" kern="1200" dirty="0" smtClean="0">
                <a:solidFill>
                  <a:schemeClr val="tx1"/>
                </a:solidFill>
                <a:effectLst/>
                <a:latin typeface="+mn-lt"/>
                <a:ea typeface="+mn-ea"/>
                <a:cs typeface="+mn-cs"/>
              </a:rPr>
              <a:t> Evie Ring is a smart ring designed specifically for women's health, focusing on providing insights into overall wellness and offering features for managing health conditions.</a:t>
            </a:r>
            <a:r>
              <a:rPr lang="en-US" sz="1200" b="0" kern="1200" baseline="30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It's positioned as a more stylish and convenient alternative to traditional wearables like smartwatches or fitness trackers.</a:t>
            </a:r>
          </a:p>
          <a:p>
            <a:pPr rtl="0"/>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"Medical monitoring" aspect:</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	While not all features are FDA-cleared for diagnostic purposes (as of late 2023), </a:t>
            </a:r>
            <a:r>
              <a:rPr lang="en-US" sz="1200" kern="1200" dirty="0" err="1" smtClean="0">
                <a:solidFill>
                  <a:schemeClr val="tx1"/>
                </a:solidFill>
                <a:effectLst/>
                <a:latin typeface="+mn-lt"/>
                <a:ea typeface="+mn-ea"/>
                <a:cs typeface="+mn-cs"/>
              </a:rPr>
              <a:t>Movano</a:t>
            </a:r>
            <a:r>
              <a:rPr lang="en-US" sz="1200" kern="1200" dirty="0" smtClean="0">
                <a:solidFill>
                  <a:schemeClr val="tx1"/>
                </a:solidFill>
                <a:effectLst/>
                <a:latin typeface="+mn-lt"/>
                <a:ea typeface="+mn-ea"/>
                <a:cs typeface="+mn-cs"/>
              </a:rPr>
              <a:t> is pursuing FDA clearances for some of its health metrics, indicating an intention to move beyond general wellness tracking towards more clinically relevant measurements. This focus on validation differentiates it from many other smart rings on the market.</a:t>
            </a:r>
          </a:p>
          <a:p>
            <a:pPr rtl="0"/>
            <a:endParaRPr lang="en-US" sz="1200" b="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Salient Features:</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Heart Rate and Heart Rate Variability (HRV):</a:t>
            </a:r>
            <a:r>
              <a:rPr lang="en-US" sz="1200" kern="1200" dirty="0" smtClean="0">
                <a:solidFill>
                  <a:schemeClr val="tx1"/>
                </a:solidFill>
                <a:effectLst/>
                <a:latin typeface="+mn-lt"/>
                <a:ea typeface="+mn-ea"/>
                <a:cs typeface="+mn-cs"/>
              </a:rPr>
              <a:t> Tracks heart rate continuously and measures HRV, which is a key indicator of cardiovascular health and stress levels.</a:t>
            </a:r>
            <a:r>
              <a:rPr lang="en-US" sz="1200" b="0" kern="1200" baseline="30000" dirty="0" smtClean="0">
                <a:solidFill>
                  <a:schemeClr val="tx1"/>
                </a:solidFill>
                <a:effectLst/>
                <a:latin typeface="+mn-lt"/>
                <a:ea typeface="+mn-ea"/>
                <a:cs typeface="+mn-cs"/>
              </a:rPr>
              <a:t>2</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Sleep Tracking:</a:t>
            </a:r>
            <a:r>
              <a:rPr lang="en-US" sz="1200" kern="1200" dirty="0" smtClean="0">
                <a:solidFill>
                  <a:schemeClr val="tx1"/>
                </a:solidFill>
                <a:effectLst/>
                <a:latin typeface="+mn-lt"/>
                <a:ea typeface="+mn-ea"/>
                <a:cs typeface="+mn-cs"/>
              </a:rPr>
              <a:t> Monitors sleep stages (awake, light, deep, REM) and provides insights into sleep quality.</a:t>
            </a:r>
            <a:r>
              <a:rPr lang="en-US" sz="1200" b="0" kern="1200" baseline="30000" dirty="0" smtClean="0">
                <a:solidFill>
                  <a:schemeClr val="tx1"/>
                </a:solidFill>
                <a:effectLst/>
                <a:latin typeface="+mn-lt"/>
                <a:ea typeface="+mn-ea"/>
                <a:cs typeface="+mn-cs"/>
              </a:rPr>
              <a:t>3</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Blood Oxygen Saturation (SpO2):</a:t>
            </a:r>
            <a:r>
              <a:rPr lang="en-US" sz="1200" kern="1200" dirty="0" smtClean="0">
                <a:solidFill>
                  <a:schemeClr val="tx1"/>
                </a:solidFill>
                <a:effectLst/>
                <a:latin typeface="+mn-lt"/>
                <a:ea typeface="+mn-ea"/>
                <a:cs typeface="+mn-cs"/>
              </a:rPr>
              <a:t> Measures blood oxygen levels, which can be useful for monitoring respiratory health.</a:t>
            </a:r>
            <a:r>
              <a:rPr lang="en-US" sz="1200" b="0" kern="1200" baseline="30000" dirty="0" smtClean="0">
                <a:solidFill>
                  <a:schemeClr val="tx1"/>
                </a:solidFill>
                <a:effectLst/>
                <a:latin typeface="+mn-lt"/>
                <a:ea typeface="+mn-ea"/>
                <a:cs typeface="+mn-cs"/>
              </a:rPr>
              <a:t>4</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Menstrual Cycle Tracking:</a:t>
            </a:r>
            <a:r>
              <a:rPr lang="en-US" sz="1200" kern="1200" dirty="0" smtClean="0">
                <a:solidFill>
                  <a:schemeClr val="tx1"/>
                </a:solidFill>
                <a:effectLst/>
                <a:latin typeface="+mn-lt"/>
                <a:ea typeface="+mn-ea"/>
                <a:cs typeface="+mn-cs"/>
              </a:rPr>
              <a:t> Predicts and tracks menstrual cycles, providing insights into cycle patterns and potential irregularities.</a:t>
            </a:r>
            <a:r>
              <a:rPr lang="en-US" sz="1200" b="0" kern="1200" baseline="30000" dirty="0" smtClean="0">
                <a:solidFill>
                  <a:schemeClr val="tx1"/>
                </a:solidFill>
                <a:effectLst/>
                <a:latin typeface="+mn-lt"/>
                <a:ea typeface="+mn-ea"/>
                <a:cs typeface="+mn-cs"/>
              </a:rPr>
              <a:t>5</a:t>
            </a:r>
            <a:r>
              <a:rPr lang="en-US" sz="1200" kern="1200" dirty="0" smtClean="0">
                <a:solidFill>
                  <a:schemeClr val="tx1"/>
                </a:solidFill>
                <a:effectLst/>
                <a:latin typeface="+mn-lt"/>
                <a:ea typeface="+mn-ea"/>
                <a:cs typeface="+mn-cs"/>
              </a:rPr>
              <a:t> This is a core focus of the Evie Ring.</a:t>
            </a:r>
          </a:p>
          <a:p>
            <a:pPr rtl="0"/>
            <a:r>
              <a:rPr lang="en-US" sz="1200" b="0" kern="1200" dirty="0" smtClean="0">
                <a:solidFill>
                  <a:schemeClr val="tx1"/>
                </a:solidFill>
                <a:effectLst/>
                <a:latin typeface="+mn-lt"/>
                <a:ea typeface="+mn-ea"/>
                <a:cs typeface="+mn-cs"/>
              </a:rPr>
              <a:t>	Activity Tracking:</a:t>
            </a:r>
            <a:r>
              <a:rPr lang="en-US" sz="1200" kern="1200" dirty="0" smtClean="0">
                <a:solidFill>
                  <a:schemeClr val="tx1"/>
                </a:solidFill>
                <a:effectLst/>
                <a:latin typeface="+mn-lt"/>
                <a:ea typeface="+mn-ea"/>
                <a:cs typeface="+mn-cs"/>
              </a:rPr>
              <a:t> Tracks steps, calories burned, and active minutes, similar to other fitness trackers.</a:t>
            </a:r>
            <a:r>
              <a:rPr lang="en-US" sz="1200" b="0" kern="1200" baseline="30000" dirty="0" smtClean="0">
                <a:solidFill>
                  <a:schemeClr val="tx1"/>
                </a:solidFill>
                <a:effectLst/>
                <a:latin typeface="+mn-lt"/>
                <a:ea typeface="+mn-ea"/>
                <a:cs typeface="+mn-cs"/>
              </a:rPr>
              <a:t>6</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Mood Tracking:</a:t>
            </a:r>
            <a:r>
              <a:rPr lang="en-US" sz="1200" kern="1200" dirty="0" smtClean="0">
                <a:solidFill>
                  <a:schemeClr val="tx1"/>
                </a:solidFill>
                <a:effectLst/>
                <a:latin typeface="+mn-lt"/>
                <a:ea typeface="+mn-ea"/>
                <a:cs typeface="+mn-cs"/>
              </a:rPr>
              <a:t> Allows users to log their mood and identify potential correlations with other health metrics.</a:t>
            </a:r>
            <a:r>
              <a:rPr lang="en-US" sz="1200" b="0" kern="1200" baseline="30000" dirty="0" smtClean="0">
                <a:solidFill>
                  <a:schemeClr val="tx1"/>
                </a:solidFill>
                <a:effectLst/>
                <a:latin typeface="+mn-lt"/>
                <a:ea typeface="+mn-ea"/>
                <a:cs typeface="+mn-cs"/>
              </a:rPr>
              <a:t>7</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Personalized Insights:</a:t>
            </a:r>
            <a:r>
              <a:rPr lang="en-US" sz="1200" kern="1200" dirty="0" smtClean="0">
                <a:solidFill>
                  <a:schemeClr val="tx1"/>
                </a:solidFill>
                <a:effectLst/>
                <a:latin typeface="+mn-lt"/>
                <a:ea typeface="+mn-ea"/>
                <a:cs typeface="+mn-cs"/>
              </a:rPr>
              <a:t> The Evie app aims to provide personalized insights and recommendations based on the collected data.</a:t>
            </a:r>
          </a:p>
          <a:p>
            <a:pPr rtl="0"/>
            <a:r>
              <a:rPr lang="en-US" sz="1200" b="0" kern="1200" dirty="0" smtClean="0">
                <a:solidFill>
                  <a:schemeClr val="tx1"/>
                </a:solidFill>
                <a:effectLst/>
                <a:latin typeface="+mn-lt"/>
                <a:ea typeface="+mn-ea"/>
                <a:cs typeface="+mn-cs"/>
              </a:rPr>
              <a:t>	Stylish Design:</a:t>
            </a:r>
            <a:r>
              <a:rPr lang="en-US" sz="1200" kern="1200" dirty="0" smtClean="0">
                <a:solidFill>
                  <a:schemeClr val="tx1"/>
                </a:solidFill>
                <a:effectLst/>
                <a:latin typeface="+mn-lt"/>
                <a:ea typeface="+mn-ea"/>
                <a:cs typeface="+mn-cs"/>
              </a:rPr>
              <a:t> The ring is designed to be fashionable and comfortable for everyday wear. It comes in various sizes and finishes.</a:t>
            </a:r>
            <a:r>
              <a:rPr lang="en-US" sz="1200" b="0" kern="1200" baseline="30000" dirty="0" smtClean="0">
                <a:solidFill>
                  <a:schemeClr val="tx1"/>
                </a:solidFill>
                <a:effectLst/>
                <a:latin typeface="+mn-lt"/>
                <a:ea typeface="+mn-ea"/>
                <a:cs typeface="+mn-cs"/>
              </a:rPr>
              <a:t>8</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Low-Profile Form Factor:</a:t>
            </a:r>
            <a:r>
              <a:rPr lang="en-US" sz="1200" kern="1200" dirty="0" smtClean="0">
                <a:solidFill>
                  <a:schemeClr val="tx1"/>
                </a:solidFill>
                <a:effectLst/>
                <a:latin typeface="+mn-lt"/>
                <a:ea typeface="+mn-ea"/>
                <a:cs typeface="+mn-cs"/>
              </a:rPr>
              <a:t> Unlike larger smartwatches, the ring's small size makes it less obtrusive and more comfortable for some users, especially during sleep.</a:t>
            </a:r>
          </a:p>
          <a:p>
            <a:pPr rtl="0"/>
            <a:endParaRPr lang="en-US" sz="1200" b="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Key Advantages:</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Focus on Women's Health:</a:t>
            </a:r>
            <a:r>
              <a:rPr lang="en-US" sz="1200" kern="1200" dirty="0" smtClean="0">
                <a:solidFill>
                  <a:schemeClr val="tx1"/>
                </a:solidFill>
                <a:effectLst/>
                <a:latin typeface="+mn-lt"/>
                <a:ea typeface="+mn-ea"/>
                <a:cs typeface="+mn-cs"/>
              </a:rPr>
              <a:t> The Evie Ring is specifically designed to address women's health needs, particularly menstrual cycle tracking and related insights.</a:t>
            </a:r>
            <a:r>
              <a:rPr lang="en-US" sz="1200" b="0" kern="1200" baseline="30000" dirty="0" smtClean="0">
                <a:solidFill>
                  <a:schemeClr val="tx1"/>
                </a:solidFill>
                <a:effectLst/>
                <a:latin typeface="+mn-lt"/>
                <a:ea typeface="+mn-ea"/>
                <a:cs typeface="+mn-cs"/>
              </a:rPr>
              <a:t>9</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Convenient Form Factor:</a:t>
            </a:r>
            <a:r>
              <a:rPr lang="en-US" sz="1200" kern="1200" dirty="0" smtClean="0">
                <a:solidFill>
                  <a:schemeClr val="tx1"/>
                </a:solidFill>
                <a:effectLst/>
                <a:latin typeface="+mn-lt"/>
                <a:ea typeface="+mn-ea"/>
                <a:cs typeface="+mn-cs"/>
              </a:rPr>
              <a:t> The ring form factor is more discreet and comfortable for some users compared to other wearables.</a:t>
            </a:r>
          </a:p>
          <a:p>
            <a:pPr rtl="0"/>
            <a:r>
              <a:rPr lang="en-US" sz="1200" b="0" kern="1200" dirty="0" smtClean="0">
                <a:solidFill>
                  <a:schemeClr val="tx1"/>
                </a:solidFill>
                <a:effectLst/>
                <a:latin typeface="+mn-lt"/>
                <a:ea typeface="+mn-ea"/>
                <a:cs typeface="+mn-cs"/>
              </a:rPr>
              <a:t>	Potential for Medical-Grade Measurements: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Movano's</a:t>
            </a:r>
            <a:r>
              <a:rPr lang="en-US" sz="1200" kern="1200" dirty="0" smtClean="0">
                <a:solidFill>
                  <a:schemeClr val="tx1"/>
                </a:solidFill>
                <a:effectLst/>
                <a:latin typeface="+mn-lt"/>
                <a:ea typeface="+mn-ea"/>
                <a:cs typeface="+mn-cs"/>
              </a:rPr>
              <a:t> pursuit of FDA clearances suggests a commitment to providing more clinically relevant data.</a:t>
            </a:r>
            <a:r>
              <a:rPr lang="en-US" sz="1200" b="0" kern="1200" baseline="30000" dirty="0" smtClean="0">
                <a:solidFill>
                  <a:schemeClr val="tx1"/>
                </a:solidFill>
                <a:effectLst/>
                <a:latin typeface="+mn-lt"/>
                <a:ea typeface="+mn-ea"/>
                <a:cs typeface="+mn-cs"/>
              </a:rPr>
              <a:t>10</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Important Considerations:</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FDA Clearance Status:</a:t>
            </a:r>
            <a:r>
              <a:rPr lang="en-US" sz="1200" kern="1200" dirty="0" smtClean="0">
                <a:solidFill>
                  <a:schemeClr val="tx1"/>
                </a:solidFill>
                <a:effectLst/>
                <a:latin typeface="+mn-lt"/>
                <a:ea typeface="+mn-ea"/>
                <a:cs typeface="+mn-cs"/>
              </a:rPr>
              <a:t> It's crucial to check the current FDA clearance status of the Evie Ring's features. Not all features may be cleared for medical use in all regions.</a:t>
            </a:r>
          </a:p>
          <a:p>
            <a:pPr rtl="0"/>
            <a:r>
              <a:rPr lang="en-US" sz="1200" b="0" kern="1200" dirty="0" smtClean="0">
                <a:solidFill>
                  <a:schemeClr val="tx1"/>
                </a:solidFill>
                <a:effectLst/>
                <a:latin typeface="+mn-lt"/>
                <a:ea typeface="+mn-ea"/>
                <a:cs typeface="+mn-cs"/>
              </a:rPr>
              <a:t>	Data Interpretation:</a:t>
            </a:r>
            <a:r>
              <a:rPr lang="en-US" sz="1200" kern="1200" dirty="0" smtClean="0">
                <a:solidFill>
                  <a:schemeClr val="tx1"/>
                </a:solidFill>
                <a:effectLst/>
                <a:latin typeface="+mn-lt"/>
                <a:ea typeface="+mn-ea"/>
                <a:cs typeface="+mn-cs"/>
              </a:rPr>
              <a:t> While the app provides insights, it's essential to consult with a healthcare professional for diagnosis or treatment of any health concerns. The data provided by the ring should be used for informational purposes and in consultation with a doctor.</a:t>
            </a:r>
          </a:p>
          <a:p>
            <a:pPr rtl="0"/>
            <a:r>
              <a:rPr lang="en-US" sz="1200" b="0" kern="1200" dirty="0" smtClean="0">
                <a:solidFill>
                  <a:schemeClr val="tx1"/>
                </a:solidFill>
                <a:effectLst/>
                <a:latin typeface="+mn-lt"/>
                <a:ea typeface="+mn-ea"/>
                <a:cs typeface="+mn-cs"/>
              </a:rPr>
              <a:t>	Battery Life:</a:t>
            </a:r>
            <a:r>
              <a:rPr lang="en-US" sz="1200" kern="1200" dirty="0" smtClean="0">
                <a:solidFill>
                  <a:schemeClr val="tx1"/>
                </a:solidFill>
                <a:effectLst/>
                <a:latin typeface="+mn-lt"/>
                <a:ea typeface="+mn-ea"/>
                <a:cs typeface="+mn-cs"/>
              </a:rPr>
              <a:t> Like other smart rings, the Evie Ring requires regular charging, although specifics can vary.</a:t>
            </a:r>
          </a:p>
          <a:p>
            <a:pPr rtl="0"/>
            <a:r>
              <a:rPr lang="en-US" sz="1200" kern="1200" dirty="0" smtClean="0">
                <a:solidFill>
                  <a:schemeClr val="tx1"/>
                </a:solidFill>
                <a:effectLst/>
                <a:latin typeface="+mn-lt"/>
                <a:ea typeface="+mn-ea"/>
                <a:cs typeface="+mn-cs"/>
              </a:rPr>
              <a:t>	</a:t>
            </a:r>
          </a:p>
          <a:p>
            <a:pPr rt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Movano</a:t>
            </a:r>
            <a:r>
              <a:rPr lang="en-US" sz="1200" kern="1200" dirty="0" smtClean="0">
                <a:solidFill>
                  <a:schemeClr val="tx1"/>
                </a:solidFill>
                <a:effectLst/>
                <a:latin typeface="+mn-lt"/>
                <a:ea typeface="+mn-ea"/>
                <a:cs typeface="+mn-cs"/>
              </a:rPr>
              <a:t> Evie Ring is a unique wearable that caters specifically to women's health.</a:t>
            </a:r>
            <a:r>
              <a:rPr lang="en-US" sz="1200" b="0" kern="1200" baseline="30000" dirty="0" smtClean="0">
                <a:solidFill>
                  <a:schemeClr val="tx1"/>
                </a:solidFill>
                <a:effectLst/>
                <a:latin typeface="+mn-lt"/>
                <a:ea typeface="+mn-ea"/>
                <a:cs typeface="+mn-cs"/>
              </a:rPr>
              <a:t>11</a:t>
            </a:r>
            <a:r>
              <a:rPr lang="en-US" sz="1200" kern="1200" dirty="0" smtClean="0">
                <a:solidFill>
                  <a:schemeClr val="tx1"/>
                </a:solidFill>
                <a:effectLst/>
                <a:latin typeface="+mn-lt"/>
                <a:ea typeface="+mn-ea"/>
                <a:cs typeface="+mn-cs"/>
              </a:rPr>
              <a:t> Its focus on personalized insights, stylish design, and potential for medical-grade measurements makes it a promising entry in the wearable health market. However, users should be aware of the current FDA clearance status of its features and consult with healthcare professionals for any health concerns.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2057154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Movano</a:t>
            </a:r>
            <a:r>
              <a:rPr lang="en-US" sz="1200" kern="1200" dirty="0" smtClean="0">
                <a:solidFill>
                  <a:schemeClr val="tx1"/>
                </a:solidFill>
                <a:effectLst/>
                <a:latin typeface="+mn-lt"/>
                <a:ea typeface="+mn-ea"/>
                <a:cs typeface="+mn-cs"/>
              </a:rPr>
              <a:t> Evie Ring is a smart ring designed specifically for women's health, focusing on providing insights into overall wellness and offering features for managing health conditions.</a:t>
            </a:r>
            <a:r>
              <a:rPr lang="en-US" sz="1200" b="0" kern="1200" baseline="30000" dirty="0" smtClean="0">
                <a:solidFill>
                  <a:schemeClr val="tx1"/>
                </a:solidFill>
                <a:effectLst/>
                <a:latin typeface="+mn-lt"/>
                <a:ea typeface="+mn-ea"/>
                <a:cs typeface="+mn-cs"/>
              </a:rPr>
              <a:t>1</a:t>
            </a:r>
            <a:r>
              <a:rPr lang="en-US" sz="1200" kern="1200" dirty="0" smtClean="0">
                <a:solidFill>
                  <a:schemeClr val="tx1"/>
                </a:solidFill>
                <a:effectLst/>
                <a:latin typeface="+mn-lt"/>
                <a:ea typeface="+mn-ea"/>
                <a:cs typeface="+mn-cs"/>
              </a:rPr>
              <a:t> It's positioned as a more stylish and convenient alternative to traditional wearables like smartwatches or fitness trackers.</a:t>
            </a:r>
          </a:p>
          <a:p>
            <a:pPr rtl="0"/>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"Medical monitoring" aspect:</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	While not all features are FDA-cleared for diagnostic purposes (as of late 2023), </a:t>
            </a:r>
            <a:r>
              <a:rPr lang="en-US" sz="1200" kern="1200" dirty="0" err="1" smtClean="0">
                <a:solidFill>
                  <a:schemeClr val="tx1"/>
                </a:solidFill>
                <a:effectLst/>
                <a:latin typeface="+mn-lt"/>
                <a:ea typeface="+mn-ea"/>
                <a:cs typeface="+mn-cs"/>
              </a:rPr>
              <a:t>Movano</a:t>
            </a:r>
            <a:r>
              <a:rPr lang="en-US" sz="1200" kern="1200" dirty="0" smtClean="0">
                <a:solidFill>
                  <a:schemeClr val="tx1"/>
                </a:solidFill>
                <a:effectLst/>
                <a:latin typeface="+mn-lt"/>
                <a:ea typeface="+mn-ea"/>
                <a:cs typeface="+mn-cs"/>
              </a:rPr>
              <a:t> is pursuing FDA clearances for some of its health metrics, indicating an intention to move beyond general wellness tracking towards more clinically relevant measurements. This focus on validation differentiates it from many other smart rings on the market.</a:t>
            </a:r>
          </a:p>
          <a:p>
            <a:pPr rtl="0"/>
            <a:endParaRPr lang="en-US" sz="1200" b="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Salient Features:</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Heart Rate and Heart Rate Variability (HRV):</a:t>
            </a:r>
            <a:r>
              <a:rPr lang="en-US" sz="1200" kern="1200" dirty="0" smtClean="0">
                <a:solidFill>
                  <a:schemeClr val="tx1"/>
                </a:solidFill>
                <a:effectLst/>
                <a:latin typeface="+mn-lt"/>
                <a:ea typeface="+mn-ea"/>
                <a:cs typeface="+mn-cs"/>
              </a:rPr>
              <a:t> Tracks heart rate continuously and measures HRV, which is a key indicator of cardiovascular health and stress levels.</a:t>
            </a:r>
            <a:r>
              <a:rPr lang="en-US" sz="1200" b="0" kern="1200" baseline="30000" dirty="0" smtClean="0">
                <a:solidFill>
                  <a:schemeClr val="tx1"/>
                </a:solidFill>
                <a:effectLst/>
                <a:latin typeface="+mn-lt"/>
                <a:ea typeface="+mn-ea"/>
                <a:cs typeface="+mn-cs"/>
              </a:rPr>
              <a:t>2</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Sleep Tracking:</a:t>
            </a:r>
            <a:r>
              <a:rPr lang="en-US" sz="1200" kern="1200" dirty="0" smtClean="0">
                <a:solidFill>
                  <a:schemeClr val="tx1"/>
                </a:solidFill>
                <a:effectLst/>
                <a:latin typeface="+mn-lt"/>
                <a:ea typeface="+mn-ea"/>
                <a:cs typeface="+mn-cs"/>
              </a:rPr>
              <a:t> Monitors sleep stages (awake, light, deep, REM) and provides insights into sleep quality.</a:t>
            </a:r>
            <a:r>
              <a:rPr lang="en-US" sz="1200" b="0" kern="1200" baseline="30000" dirty="0" smtClean="0">
                <a:solidFill>
                  <a:schemeClr val="tx1"/>
                </a:solidFill>
                <a:effectLst/>
                <a:latin typeface="+mn-lt"/>
                <a:ea typeface="+mn-ea"/>
                <a:cs typeface="+mn-cs"/>
              </a:rPr>
              <a:t>3</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Blood Oxygen Saturation (SpO2):</a:t>
            </a:r>
            <a:r>
              <a:rPr lang="en-US" sz="1200" kern="1200" dirty="0" smtClean="0">
                <a:solidFill>
                  <a:schemeClr val="tx1"/>
                </a:solidFill>
                <a:effectLst/>
                <a:latin typeface="+mn-lt"/>
                <a:ea typeface="+mn-ea"/>
                <a:cs typeface="+mn-cs"/>
              </a:rPr>
              <a:t> Measures blood oxygen levels, which can be useful for monitoring respiratory health.</a:t>
            </a:r>
            <a:r>
              <a:rPr lang="en-US" sz="1200" b="0" kern="1200" baseline="30000" dirty="0" smtClean="0">
                <a:solidFill>
                  <a:schemeClr val="tx1"/>
                </a:solidFill>
                <a:effectLst/>
                <a:latin typeface="+mn-lt"/>
                <a:ea typeface="+mn-ea"/>
                <a:cs typeface="+mn-cs"/>
              </a:rPr>
              <a:t>4</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Menstrual Cycle Tracking:</a:t>
            </a:r>
            <a:r>
              <a:rPr lang="en-US" sz="1200" kern="1200" dirty="0" smtClean="0">
                <a:solidFill>
                  <a:schemeClr val="tx1"/>
                </a:solidFill>
                <a:effectLst/>
                <a:latin typeface="+mn-lt"/>
                <a:ea typeface="+mn-ea"/>
                <a:cs typeface="+mn-cs"/>
              </a:rPr>
              <a:t> Predicts and tracks menstrual cycles, providing insights into cycle patterns and potential irregularities.</a:t>
            </a:r>
            <a:r>
              <a:rPr lang="en-US" sz="1200" b="0" kern="1200" baseline="30000" dirty="0" smtClean="0">
                <a:solidFill>
                  <a:schemeClr val="tx1"/>
                </a:solidFill>
                <a:effectLst/>
                <a:latin typeface="+mn-lt"/>
                <a:ea typeface="+mn-ea"/>
                <a:cs typeface="+mn-cs"/>
              </a:rPr>
              <a:t>5</a:t>
            </a:r>
            <a:r>
              <a:rPr lang="en-US" sz="1200" kern="1200" dirty="0" smtClean="0">
                <a:solidFill>
                  <a:schemeClr val="tx1"/>
                </a:solidFill>
                <a:effectLst/>
                <a:latin typeface="+mn-lt"/>
                <a:ea typeface="+mn-ea"/>
                <a:cs typeface="+mn-cs"/>
              </a:rPr>
              <a:t> This is a core focus of the Evie Ring.</a:t>
            </a:r>
          </a:p>
          <a:p>
            <a:pPr rtl="0"/>
            <a:r>
              <a:rPr lang="en-US" sz="1200" b="0" kern="1200" dirty="0" smtClean="0">
                <a:solidFill>
                  <a:schemeClr val="tx1"/>
                </a:solidFill>
                <a:effectLst/>
                <a:latin typeface="+mn-lt"/>
                <a:ea typeface="+mn-ea"/>
                <a:cs typeface="+mn-cs"/>
              </a:rPr>
              <a:t>	Activity Tracking:</a:t>
            </a:r>
            <a:r>
              <a:rPr lang="en-US" sz="1200" kern="1200" dirty="0" smtClean="0">
                <a:solidFill>
                  <a:schemeClr val="tx1"/>
                </a:solidFill>
                <a:effectLst/>
                <a:latin typeface="+mn-lt"/>
                <a:ea typeface="+mn-ea"/>
                <a:cs typeface="+mn-cs"/>
              </a:rPr>
              <a:t> Tracks steps, calories burned, and active minutes, similar to other fitness trackers.</a:t>
            </a:r>
            <a:r>
              <a:rPr lang="en-US" sz="1200" b="0" kern="1200" baseline="30000" dirty="0" smtClean="0">
                <a:solidFill>
                  <a:schemeClr val="tx1"/>
                </a:solidFill>
                <a:effectLst/>
                <a:latin typeface="+mn-lt"/>
                <a:ea typeface="+mn-ea"/>
                <a:cs typeface="+mn-cs"/>
              </a:rPr>
              <a:t>6</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Mood Tracking:</a:t>
            </a:r>
            <a:r>
              <a:rPr lang="en-US" sz="1200" kern="1200" dirty="0" smtClean="0">
                <a:solidFill>
                  <a:schemeClr val="tx1"/>
                </a:solidFill>
                <a:effectLst/>
                <a:latin typeface="+mn-lt"/>
                <a:ea typeface="+mn-ea"/>
                <a:cs typeface="+mn-cs"/>
              </a:rPr>
              <a:t> Allows users to log their mood and identify potential correlations with other health metrics.</a:t>
            </a:r>
            <a:r>
              <a:rPr lang="en-US" sz="1200" b="0" kern="1200" baseline="30000" dirty="0" smtClean="0">
                <a:solidFill>
                  <a:schemeClr val="tx1"/>
                </a:solidFill>
                <a:effectLst/>
                <a:latin typeface="+mn-lt"/>
                <a:ea typeface="+mn-ea"/>
                <a:cs typeface="+mn-cs"/>
              </a:rPr>
              <a:t>7</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Personalized Insights:</a:t>
            </a:r>
            <a:r>
              <a:rPr lang="en-US" sz="1200" kern="1200" dirty="0" smtClean="0">
                <a:solidFill>
                  <a:schemeClr val="tx1"/>
                </a:solidFill>
                <a:effectLst/>
                <a:latin typeface="+mn-lt"/>
                <a:ea typeface="+mn-ea"/>
                <a:cs typeface="+mn-cs"/>
              </a:rPr>
              <a:t> The Evie app aims to provide personalized insights and recommendations based on the collected data.</a:t>
            </a:r>
          </a:p>
          <a:p>
            <a:pPr rtl="0"/>
            <a:r>
              <a:rPr lang="en-US" sz="1200" b="0" kern="1200" dirty="0" smtClean="0">
                <a:solidFill>
                  <a:schemeClr val="tx1"/>
                </a:solidFill>
                <a:effectLst/>
                <a:latin typeface="+mn-lt"/>
                <a:ea typeface="+mn-ea"/>
                <a:cs typeface="+mn-cs"/>
              </a:rPr>
              <a:t>	Stylish Design:</a:t>
            </a:r>
            <a:r>
              <a:rPr lang="en-US" sz="1200" kern="1200" dirty="0" smtClean="0">
                <a:solidFill>
                  <a:schemeClr val="tx1"/>
                </a:solidFill>
                <a:effectLst/>
                <a:latin typeface="+mn-lt"/>
                <a:ea typeface="+mn-ea"/>
                <a:cs typeface="+mn-cs"/>
              </a:rPr>
              <a:t> The ring is designed to be fashionable and comfortable for everyday wear. It comes in various sizes and finishes.</a:t>
            </a:r>
            <a:r>
              <a:rPr lang="en-US" sz="1200" b="0" kern="1200" baseline="30000" dirty="0" smtClean="0">
                <a:solidFill>
                  <a:schemeClr val="tx1"/>
                </a:solidFill>
                <a:effectLst/>
                <a:latin typeface="+mn-lt"/>
                <a:ea typeface="+mn-ea"/>
                <a:cs typeface="+mn-cs"/>
              </a:rPr>
              <a:t>8</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Low-Profile Form Factor:</a:t>
            </a:r>
            <a:r>
              <a:rPr lang="en-US" sz="1200" kern="1200" dirty="0" smtClean="0">
                <a:solidFill>
                  <a:schemeClr val="tx1"/>
                </a:solidFill>
                <a:effectLst/>
                <a:latin typeface="+mn-lt"/>
                <a:ea typeface="+mn-ea"/>
                <a:cs typeface="+mn-cs"/>
              </a:rPr>
              <a:t> Unlike larger smartwatches, the ring's small size makes it less obtrusive and more comfortable for some users, especially during sleep.</a:t>
            </a:r>
          </a:p>
          <a:p>
            <a:pPr rtl="0"/>
            <a:endParaRPr lang="en-US" sz="1200" b="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Key Advantages:</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Focus on Women's Health:</a:t>
            </a:r>
            <a:r>
              <a:rPr lang="en-US" sz="1200" kern="1200" dirty="0" smtClean="0">
                <a:solidFill>
                  <a:schemeClr val="tx1"/>
                </a:solidFill>
                <a:effectLst/>
                <a:latin typeface="+mn-lt"/>
                <a:ea typeface="+mn-ea"/>
                <a:cs typeface="+mn-cs"/>
              </a:rPr>
              <a:t> The Evie Ring is specifically designed to address women's health needs, particularly menstrual cycle tracking and related insights.</a:t>
            </a:r>
            <a:r>
              <a:rPr lang="en-US" sz="1200" b="0" kern="1200" baseline="30000" dirty="0" smtClean="0">
                <a:solidFill>
                  <a:schemeClr val="tx1"/>
                </a:solidFill>
                <a:effectLst/>
                <a:latin typeface="+mn-lt"/>
                <a:ea typeface="+mn-ea"/>
                <a:cs typeface="+mn-cs"/>
              </a:rPr>
              <a:t>9</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Convenient Form Factor:</a:t>
            </a:r>
            <a:r>
              <a:rPr lang="en-US" sz="1200" kern="1200" dirty="0" smtClean="0">
                <a:solidFill>
                  <a:schemeClr val="tx1"/>
                </a:solidFill>
                <a:effectLst/>
                <a:latin typeface="+mn-lt"/>
                <a:ea typeface="+mn-ea"/>
                <a:cs typeface="+mn-cs"/>
              </a:rPr>
              <a:t> The ring form factor is more discreet and comfortable for some users compared to other wearables.</a:t>
            </a:r>
          </a:p>
          <a:p>
            <a:pPr rtl="0"/>
            <a:r>
              <a:rPr lang="en-US" sz="1200" b="0" kern="1200" dirty="0" smtClean="0">
                <a:solidFill>
                  <a:schemeClr val="tx1"/>
                </a:solidFill>
                <a:effectLst/>
                <a:latin typeface="+mn-lt"/>
                <a:ea typeface="+mn-ea"/>
                <a:cs typeface="+mn-cs"/>
              </a:rPr>
              <a:t>	Potential for Medical-Grade Measurements: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Movano's</a:t>
            </a:r>
            <a:r>
              <a:rPr lang="en-US" sz="1200" kern="1200" dirty="0" smtClean="0">
                <a:solidFill>
                  <a:schemeClr val="tx1"/>
                </a:solidFill>
                <a:effectLst/>
                <a:latin typeface="+mn-lt"/>
                <a:ea typeface="+mn-ea"/>
                <a:cs typeface="+mn-cs"/>
              </a:rPr>
              <a:t> pursuit of FDA clearances suggests a commitment to providing more clinically relevant data.</a:t>
            </a:r>
            <a:r>
              <a:rPr lang="en-US" sz="1200" b="0" kern="1200" baseline="30000" dirty="0" smtClean="0">
                <a:solidFill>
                  <a:schemeClr val="tx1"/>
                </a:solidFill>
                <a:effectLst/>
                <a:latin typeface="+mn-lt"/>
                <a:ea typeface="+mn-ea"/>
                <a:cs typeface="+mn-cs"/>
              </a:rPr>
              <a:t>10</a:t>
            </a:r>
            <a:endParaRPr lang="en-US" sz="1200" kern="1200" dirty="0" smtClean="0">
              <a:solidFill>
                <a:schemeClr val="tx1"/>
              </a:solidFill>
              <a:effectLst/>
              <a:latin typeface="+mn-lt"/>
              <a:ea typeface="+mn-ea"/>
              <a:cs typeface="+mn-cs"/>
            </a:endParaRPr>
          </a:p>
          <a:p>
            <a:pPr rtl="0"/>
            <a:endParaRPr lang="en-US" sz="1200" b="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Important Considerations:</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	FDA Clearance Status:</a:t>
            </a:r>
            <a:r>
              <a:rPr lang="en-US" sz="1200" kern="1200" dirty="0" smtClean="0">
                <a:solidFill>
                  <a:schemeClr val="tx1"/>
                </a:solidFill>
                <a:effectLst/>
                <a:latin typeface="+mn-lt"/>
                <a:ea typeface="+mn-ea"/>
                <a:cs typeface="+mn-cs"/>
              </a:rPr>
              <a:t> It's crucial to check the current FDA clearance status of the Evie Ring's features. Not all features may be cleared for medical use in all regions.</a:t>
            </a:r>
          </a:p>
          <a:p>
            <a:pPr rtl="0"/>
            <a:r>
              <a:rPr lang="en-US" sz="1200" b="0" kern="1200" dirty="0" smtClean="0">
                <a:solidFill>
                  <a:schemeClr val="tx1"/>
                </a:solidFill>
                <a:effectLst/>
                <a:latin typeface="+mn-lt"/>
                <a:ea typeface="+mn-ea"/>
                <a:cs typeface="+mn-cs"/>
              </a:rPr>
              <a:t>	Data Interpretation:</a:t>
            </a:r>
            <a:r>
              <a:rPr lang="en-US" sz="1200" kern="1200" dirty="0" smtClean="0">
                <a:solidFill>
                  <a:schemeClr val="tx1"/>
                </a:solidFill>
                <a:effectLst/>
                <a:latin typeface="+mn-lt"/>
                <a:ea typeface="+mn-ea"/>
                <a:cs typeface="+mn-cs"/>
              </a:rPr>
              <a:t> While the app provides insights, it's essential to consult with a healthcare professional for diagnosis or treatment of any health concerns. The data provided by the ring should be used for informational purposes and in consultation with a doctor.</a:t>
            </a:r>
          </a:p>
          <a:p>
            <a:pPr rtl="0"/>
            <a:r>
              <a:rPr lang="en-US" sz="1200" b="0" kern="1200" dirty="0" smtClean="0">
                <a:solidFill>
                  <a:schemeClr val="tx1"/>
                </a:solidFill>
                <a:effectLst/>
                <a:latin typeface="+mn-lt"/>
                <a:ea typeface="+mn-ea"/>
                <a:cs typeface="+mn-cs"/>
              </a:rPr>
              <a:t>	Battery Life:</a:t>
            </a:r>
            <a:r>
              <a:rPr lang="en-US" sz="1200" kern="1200" dirty="0" smtClean="0">
                <a:solidFill>
                  <a:schemeClr val="tx1"/>
                </a:solidFill>
                <a:effectLst/>
                <a:latin typeface="+mn-lt"/>
                <a:ea typeface="+mn-ea"/>
                <a:cs typeface="+mn-cs"/>
              </a:rPr>
              <a:t> Like other smart rings, the Evie Ring requires regular charging, although specifics can vary.</a:t>
            </a:r>
          </a:p>
          <a:p>
            <a:pPr rtl="0"/>
            <a:r>
              <a:rPr lang="en-US" sz="1200" kern="1200" dirty="0" smtClean="0">
                <a:solidFill>
                  <a:schemeClr val="tx1"/>
                </a:solidFill>
                <a:effectLst/>
                <a:latin typeface="+mn-lt"/>
                <a:ea typeface="+mn-ea"/>
                <a:cs typeface="+mn-cs"/>
              </a:rPr>
              <a:t>	</a:t>
            </a:r>
          </a:p>
          <a:p>
            <a:pPr rt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Movano</a:t>
            </a:r>
            <a:r>
              <a:rPr lang="en-US" sz="1200" kern="1200" dirty="0" smtClean="0">
                <a:solidFill>
                  <a:schemeClr val="tx1"/>
                </a:solidFill>
                <a:effectLst/>
                <a:latin typeface="+mn-lt"/>
                <a:ea typeface="+mn-ea"/>
                <a:cs typeface="+mn-cs"/>
              </a:rPr>
              <a:t> Evie Ring is a unique wearable that caters specifically to women's health.</a:t>
            </a:r>
            <a:r>
              <a:rPr lang="en-US" sz="1200" b="0" kern="1200" baseline="30000" dirty="0" smtClean="0">
                <a:solidFill>
                  <a:schemeClr val="tx1"/>
                </a:solidFill>
                <a:effectLst/>
                <a:latin typeface="+mn-lt"/>
                <a:ea typeface="+mn-ea"/>
                <a:cs typeface="+mn-cs"/>
              </a:rPr>
              <a:t>11</a:t>
            </a:r>
            <a:r>
              <a:rPr lang="en-US" sz="1200" kern="1200" dirty="0" smtClean="0">
                <a:solidFill>
                  <a:schemeClr val="tx1"/>
                </a:solidFill>
                <a:effectLst/>
                <a:latin typeface="+mn-lt"/>
                <a:ea typeface="+mn-ea"/>
                <a:cs typeface="+mn-cs"/>
              </a:rPr>
              <a:t> Its focus on personalized insights, stylish design, and potential for medical-grade measurements makes it a promising entry in the wearable health market. However, users should be aware of the current FDA clearance status of its features and consult with healthcare professionals for any health concerns.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419226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The Apple Watch Series 9 is the latest iteration of Apple's popular smartwatch, focusing on enhanced performance, new features, and continued emphasis on health and fitness tracking.</a:t>
            </a:r>
            <a:r>
              <a:rPr lang="en-US" sz="1200" b="0" kern="1200" baseline="30000" dirty="0" smtClean="0">
                <a:solidFill>
                  <a:schemeClr val="tx1"/>
                </a:solidFill>
                <a:effectLst/>
                <a:latin typeface="+mn-lt"/>
                <a:ea typeface="+mn-ea"/>
                <a:cs typeface="+mn-cs"/>
              </a:rPr>
              <a:t>1</a:t>
            </a:r>
          </a:p>
          <a:p>
            <a:pPr rtl="0"/>
            <a:endParaRPr lang="en-US" sz="1200" b="0" kern="1200" baseline="30000" dirty="0" smtClean="0">
              <a:solidFill>
                <a:schemeClr val="tx1"/>
              </a:solidFill>
              <a:effectLst/>
              <a:latin typeface="+mn-lt"/>
              <a:ea typeface="+mn-ea"/>
              <a:cs typeface="+mn-cs"/>
            </a:endParaRPr>
          </a:p>
          <a:p>
            <a:pPr rtl="0"/>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Salient Features:</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S9 </a:t>
            </a:r>
            <a:r>
              <a:rPr lang="en-US" sz="1200" b="0" kern="1200" dirty="0" err="1" smtClean="0">
                <a:solidFill>
                  <a:schemeClr val="tx1"/>
                </a:solidFill>
                <a:effectLst/>
                <a:latin typeface="+mn-lt"/>
                <a:ea typeface="+mn-ea"/>
                <a:cs typeface="+mn-cs"/>
              </a:rPr>
              <a:t>SiP</a:t>
            </a:r>
            <a:r>
              <a:rPr lang="en-US" sz="1200" b="0" kern="1200" dirty="0" smtClean="0">
                <a:solidFill>
                  <a:schemeClr val="tx1"/>
                </a:solidFill>
                <a:effectLst/>
                <a:latin typeface="+mn-lt"/>
                <a:ea typeface="+mn-ea"/>
                <a:cs typeface="+mn-cs"/>
              </a:rPr>
              <a:t> (System in Package):</a:t>
            </a:r>
            <a:r>
              <a:rPr lang="en-US" sz="1200" kern="1200" dirty="0" smtClean="0">
                <a:solidFill>
                  <a:schemeClr val="tx1"/>
                </a:solidFill>
                <a:effectLst/>
                <a:latin typeface="+mn-lt"/>
                <a:ea typeface="+mn-ea"/>
                <a:cs typeface="+mn-cs"/>
              </a:rPr>
              <a:t> This new chip provides significant performance improvements, including faster processing and enhanced on-device Siri capabilities.</a:t>
            </a:r>
            <a:r>
              <a:rPr lang="en-US" sz="1200" b="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This allows for faster app launching, smoother animations, and more responsive interactions.</a:t>
            </a:r>
          </a:p>
          <a:p>
            <a:pPr rtl="0"/>
            <a:r>
              <a:rPr lang="en-US" sz="1200" b="0" kern="1200" dirty="0" smtClean="0">
                <a:solidFill>
                  <a:schemeClr val="tx1"/>
                </a:solidFill>
                <a:effectLst/>
                <a:latin typeface="+mn-lt"/>
                <a:ea typeface="+mn-ea"/>
                <a:cs typeface="+mn-cs"/>
              </a:rPr>
              <a:t>Double Tap Gesture:</a:t>
            </a:r>
            <a:r>
              <a:rPr lang="en-US" sz="1200" kern="1200" dirty="0" smtClean="0">
                <a:solidFill>
                  <a:schemeClr val="tx1"/>
                </a:solidFill>
                <a:effectLst/>
                <a:latin typeface="+mn-lt"/>
                <a:ea typeface="+mn-ea"/>
                <a:cs typeface="+mn-cs"/>
              </a:rPr>
              <a:t> A new way to interact with the watch without touching the screen.</a:t>
            </a:r>
            <a:r>
              <a:rPr lang="en-US" sz="1200" b="0" kern="1200" baseline="300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 By tapping your thumb and index finger together twice, you can answer calls, end calls, stop timers, and perform other actions.</a:t>
            </a:r>
          </a:p>
          <a:p>
            <a:pPr rtl="0"/>
            <a:r>
              <a:rPr lang="en-US" sz="1200" b="0" kern="1200" dirty="0" smtClean="0">
                <a:solidFill>
                  <a:schemeClr val="tx1"/>
                </a:solidFill>
                <a:effectLst/>
                <a:latin typeface="+mn-lt"/>
                <a:ea typeface="+mn-ea"/>
                <a:cs typeface="+mn-cs"/>
              </a:rPr>
              <a:t>Brighter Display:</a:t>
            </a:r>
            <a:r>
              <a:rPr lang="en-US" sz="1200" kern="1200" dirty="0" smtClean="0">
                <a:solidFill>
                  <a:schemeClr val="tx1"/>
                </a:solidFill>
                <a:effectLst/>
                <a:latin typeface="+mn-lt"/>
                <a:ea typeface="+mn-ea"/>
                <a:cs typeface="+mn-cs"/>
              </a:rPr>
              <a:t> The Always-On Retina display now boasts up to 2,000 nits of peak brightness, making it easier to see in direct sunlight.</a:t>
            </a:r>
            <a:r>
              <a:rPr lang="en-US" sz="1200" b="0" kern="1200" baseline="30000" dirty="0" smtClean="0">
                <a:solidFill>
                  <a:schemeClr val="tx1"/>
                </a:solidFill>
                <a:effectLst/>
                <a:latin typeface="+mn-lt"/>
                <a:ea typeface="+mn-ea"/>
                <a:cs typeface="+mn-cs"/>
              </a:rPr>
              <a:t>4</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Health and Fitness Tracking:</a:t>
            </a:r>
            <a:r>
              <a:rPr lang="en-US" sz="1200" kern="1200" dirty="0" smtClean="0">
                <a:solidFill>
                  <a:schemeClr val="tx1"/>
                </a:solidFill>
                <a:effectLst/>
                <a:latin typeface="+mn-lt"/>
                <a:ea typeface="+mn-ea"/>
                <a:cs typeface="+mn-cs"/>
              </a:rPr>
              <a:t> </a:t>
            </a:r>
          </a:p>
          <a:p>
            <a:pPr lvl="1" rtl="0"/>
            <a:r>
              <a:rPr lang="en-US" sz="1200" b="0" kern="1200" dirty="0" smtClean="0">
                <a:solidFill>
                  <a:schemeClr val="tx1"/>
                </a:solidFill>
                <a:effectLst/>
                <a:latin typeface="+mn-lt"/>
                <a:ea typeface="+mn-ea"/>
                <a:cs typeface="+mn-cs"/>
              </a:rPr>
              <a:t>ECG (Electrocardiogram):</a:t>
            </a:r>
            <a:r>
              <a:rPr lang="en-US" sz="1200" kern="1200" dirty="0" smtClean="0">
                <a:solidFill>
                  <a:schemeClr val="tx1"/>
                </a:solidFill>
                <a:effectLst/>
                <a:latin typeface="+mn-lt"/>
                <a:ea typeface="+mn-ea"/>
                <a:cs typeface="+mn-cs"/>
              </a:rPr>
              <a:t> Can record an ECG similar to a single-lead electrocardiogram to detect signs of atrial fibrillation (</a:t>
            </a:r>
            <a:r>
              <a:rPr lang="en-US" sz="1200" kern="1200" dirty="0" err="1" smtClean="0">
                <a:solidFill>
                  <a:schemeClr val="tx1"/>
                </a:solidFill>
                <a:effectLst/>
                <a:latin typeface="+mn-lt"/>
                <a:ea typeface="+mn-ea"/>
                <a:cs typeface="+mn-cs"/>
              </a:rPr>
              <a:t>AFib</a:t>
            </a:r>
            <a:r>
              <a:rPr lang="en-US" sz="1200" kern="1200" dirty="0" smtClean="0">
                <a:solidFill>
                  <a:schemeClr val="tx1"/>
                </a:solidFill>
                <a:effectLst/>
                <a:latin typeface="+mn-lt"/>
                <a:ea typeface="+mn-ea"/>
                <a:cs typeface="+mn-cs"/>
              </a:rPr>
              <a:t>).</a:t>
            </a:r>
            <a:r>
              <a:rPr lang="en-US" sz="1200" b="0" kern="1200" baseline="30000" dirty="0" smtClean="0">
                <a:solidFill>
                  <a:schemeClr val="tx1"/>
                </a:solidFill>
                <a:effectLst/>
                <a:latin typeface="+mn-lt"/>
                <a:ea typeface="+mn-ea"/>
                <a:cs typeface="+mn-cs"/>
              </a:rPr>
              <a:t>5</a:t>
            </a:r>
            <a:endParaRPr lang="en-US" sz="1200" kern="1200" dirty="0" smtClean="0">
              <a:solidFill>
                <a:schemeClr val="tx1"/>
              </a:solidFill>
              <a:effectLst/>
              <a:latin typeface="+mn-lt"/>
              <a:ea typeface="+mn-ea"/>
              <a:cs typeface="+mn-cs"/>
            </a:endParaRPr>
          </a:p>
          <a:p>
            <a:pPr lvl="1" rtl="0"/>
            <a:r>
              <a:rPr lang="en-US" sz="1200" b="0" kern="1200" dirty="0" smtClean="0">
                <a:solidFill>
                  <a:schemeClr val="tx1"/>
                </a:solidFill>
                <a:effectLst/>
                <a:latin typeface="+mn-lt"/>
                <a:ea typeface="+mn-ea"/>
                <a:cs typeface="+mn-cs"/>
              </a:rPr>
              <a:t>Blood Oxygen (SpO2):</a:t>
            </a:r>
            <a:r>
              <a:rPr lang="en-US" sz="1200" kern="1200" dirty="0" smtClean="0">
                <a:solidFill>
                  <a:schemeClr val="tx1"/>
                </a:solidFill>
                <a:effectLst/>
                <a:latin typeface="+mn-lt"/>
                <a:ea typeface="+mn-ea"/>
                <a:cs typeface="+mn-cs"/>
              </a:rPr>
              <a:t> Measures blood oxygen saturation levels.</a:t>
            </a:r>
            <a:r>
              <a:rPr lang="en-US" sz="1200" b="0" kern="1200" baseline="30000" dirty="0" smtClean="0">
                <a:solidFill>
                  <a:schemeClr val="tx1"/>
                </a:solidFill>
                <a:effectLst/>
                <a:latin typeface="+mn-lt"/>
                <a:ea typeface="+mn-ea"/>
                <a:cs typeface="+mn-cs"/>
              </a:rPr>
              <a:t>6</a:t>
            </a:r>
            <a:endParaRPr lang="en-US" sz="1200" kern="1200" dirty="0" smtClean="0">
              <a:solidFill>
                <a:schemeClr val="tx1"/>
              </a:solidFill>
              <a:effectLst/>
              <a:latin typeface="+mn-lt"/>
              <a:ea typeface="+mn-ea"/>
              <a:cs typeface="+mn-cs"/>
            </a:endParaRPr>
          </a:p>
          <a:p>
            <a:pPr lvl="1" rtl="0"/>
            <a:r>
              <a:rPr lang="en-US" sz="1200" b="0" kern="1200" dirty="0" smtClean="0">
                <a:solidFill>
                  <a:schemeClr val="tx1"/>
                </a:solidFill>
                <a:effectLst/>
                <a:latin typeface="+mn-lt"/>
                <a:ea typeface="+mn-ea"/>
                <a:cs typeface="+mn-cs"/>
              </a:rPr>
              <a:t>Heart Rate Monitoring:</a:t>
            </a:r>
            <a:r>
              <a:rPr lang="en-US" sz="1200" kern="1200" dirty="0" smtClean="0">
                <a:solidFill>
                  <a:schemeClr val="tx1"/>
                </a:solidFill>
                <a:effectLst/>
                <a:latin typeface="+mn-lt"/>
                <a:ea typeface="+mn-ea"/>
                <a:cs typeface="+mn-cs"/>
              </a:rPr>
              <a:t> Continuously tracks heart rate and provides notifications for unusually high or low heart rates.</a:t>
            </a:r>
            <a:r>
              <a:rPr lang="en-US" sz="1200" b="0" kern="1200" baseline="30000" dirty="0" smtClean="0">
                <a:solidFill>
                  <a:schemeClr val="tx1"/>
                </a:solidFill>
                <a:effectLst/>
                <a:latin typeface="+mn-lt"/>
                <a:ea typeface="+mn-ea"/>
                <a:cs typeface="+mn-cs"/>
              </a:rPr>
              <a:t>7</a:t>
            </a:r>
            <a:endParaRPr lang="en-US" sz="1200" kern="1200" dirty="0" smtClean="0">
              <a:solidFill>
                <a:schemeClr val="tx1"/>
              </a:solidFill>
              <a:effectLst/>
              <a:latin typeface="+mn-lt"/>
              <a:ea typeface="+mn-ea"/>
              <a:cs typeface="+mn-cs"/>
            </a:endParaRPr>
          </a:p>
          <a:p>
            <a:pPr lvl="1" rtl="0"/>
            <a:r>
              <a:rPr lang="en-US" sz="1200" b="0" kern="1200" dirty="0" smtClean="0">
                <a:solidFill>
                  <a:schemeClr val="tx1"/>
                </a:solidFill>
                <a:effectLst/>
                <a:latin typeface="+mn-lt"/>
                <a:ea typeface="+mn-ea"/>
                <a:cs typeface="+mn-cs"/>
              </a:rPr>
              <a:t>Cycle Tracking:</a:t>
            </a:r>
            <a:r>
              <a:rPr lang="en-US" sz="1200" kern="1200" dirty="0" smtClean="0">
                <a:solidFill>
                  <a:schemeClr val="tx1"/>
                </a:solidFill>
                <a:effectLst/>
                <a:latin typeface="+mn-lt"/>
                <a:ea typeface="+mn-ea"/>
                <a:cs typeface="+mn-cs"/>
              </a:rPr>
              <a:t> Allows women to track their menstrual cycles and receive ovulation estimates.</a:t>
            </a:r>
            <a:r>
              <a:rPr lang="en-US" sz="1200" b="0" kern="1200" baseline="30000" dirty="0" smtClean="0">
                <a:solidFill>
                  <a:schemeClr val="tx1"/>
                </a:solidFill>
                <a:effectLst/>
                <a:latin typeface="+mn-lt"/>
                <a:ea typeface="+mn-ea"/>
                <a:cs typeface="+mn-cs"/>
              </a:rPr>
              <a:t>8</a:t>
            </a:r>
            <a:endParaRPr lang="en-US" sz="1200" kern="1200" dirty="0" smtClean="0">
              <a:solidFill>
                <a:schemeClr val="tx1"/>
              </a:solidFill>
              <a:effectLst/>
              <a:latin typeface="+mn-lt"/>
              <a:ea typeface="+mn-ea"/>
              <a:cs typeface="+mn-cs"/>
            </a:endParaRPr>
          </a:p>
          <a:p>
            <a:pPr lvl="1" rtl="0"/>
            <a:r>
              <a:rPr lang="en-US" sz="1200" b="0" kern="1200" dirty="0" smtClean="0">
                <a:solidFill>
                  <a:schemeClr val="tx1"/>
                </a:solidFill>
                <a:effectLst/>
                <a:latin typeface="+mn-lt"/>
                <a:ea typeface="+mn-ea"/>
                <a:cs typeface="+mn-cs"/>
              </a:rPr>
              <a:t>Sleep Stages:</a:t>
            </a:r>
            <a:r>
              <a:rPr lang="en-US" sz="1200" kern="1200" dirty="0" smtClean="0">
                <a:solidFill>
                  <a:schemeClr val="tx1"/>
                </a:solidFill>
                <a:effectLst/>
                <a:latin typeface="+mn-lt"/>
                <a:ea typeface="+mn-ea"/>
                <a:cs typeface="+mn-cs"/>
              </a:rPr>
              <a:t> Provides detailed sleep tracking, including time spent in different sleep stages (REM, Core, Deep).</a:t>
            </a:r>
            <a:r>
              <a:rPr lang="en-US" sz="1200" b="0" kern="1200" baseline="30000" dirty="0" smtClean="0">
                <a:solidFill>
                  <a:schemeClr val="tx1"/>
                </a:solidFill>
                <a:effectLst/>
                <a:latin typeface="+mn-lt"/>
                <a:ea typeface="+mn-ea"/>
                <a:cs typeface="+mn-cs"/>
              </a:rPr>
              <a:t>9</a:t>
            </a:r>
            <a:endParaRPr lang="en-US" sz="1200" kern="1200" dirty="0" smtClean="0">
              <a:solidFill>
                <a:schemeClr val="tx1"/>
              </a:solidFill>
              <a:effectLst/>
              <a:latin typeface="+mn-lt"/>
              <a:ea typeface="+mn-ea"/>
              <a:cs typeface="+mn-cs"/>
            </a:endParaRPr>
          </a:p>
          <a:p>
            <a:pPr lvl="1" rtl="0"/>
            <a:r>
              <a:rPr lang="en-US" sz="1200" b="0" kern="1200" dirty="0" smtClean="0">
                <a:solidFill>
                  <a:schemeClr val="tx1"/>
                </a:solidFill>
                <a:effectLst/>
                <a:latin typeface="+mn-lt"/>
                <a:ea typeface="+mn-ea"/>
                <a:cs typeface="+mn-cs"/>
              </a:rPr>
              <a:t>Activity Tracking:</a:t>
            </a:r>
            <a:r>
              <a:rPr lang="en-US" sz="1200" kern="1200" dirty="0" smtClean="0">
                <a:solidFill>
                  <a:schemeClr val="tx1"/>
                </a:solidFill>
                <a:effectLst/>
                <a:latin typeface="+mn-lt"/>
                <a:ea typeface="+mn-ea"/>
                <a:cs typeface="+mn-cs"/>
              </a:rPr>
              <a:t> Tracks steps, calories burned, workouts, and other fitness metrics.</a:t>
            </a:r>
            <a:r>
              <a:rPr lang="en-US" sz="1200" b="0" kern="1200" baseline="30000" dirty="0" smtClean="0">
                <a:solidFill>
                  <a:schemeClr val="tx1"/>
                </a:solidFill>
                <a:effectLst/>
                <a:latin typeface="+mn-lt"/>
                <a:ea typeface="+mn-ea"/>
                <a:cs typeface="+mn-cs"/>
              </a:rPr>
              <a:t>10</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Temperature Sensing:</a:t>
            </a:r>
            <a:r>
              <a:rPr lang="en-US" sz="1200" kern="1200" dirty="0" smtClean="0">
                <a:solidFill>
                  <a:schemeClr val="tx1"/>
                </a:solidFill>
                <a:effectLst/>
                <a:latin typeface="+mn-lt"/>
                <a:ea typeface="+mn-ea"/>
                <a:cs typeface="+mn-cs"/>
              </a:rPr>
              <a:t> The watch has two temperature sensors — one on the back crystal near your wrist and another under the display — to reduce outside bias. This enables features like cycle tracking with retrospective ovulation estimates and temperature sensing during sleep.</a:t>
            </a:r>
            <a:r>
              <a:rPr lang="en-US" sz="1200" b="0" kern="1200" baseline="30000" dirty="0" smtClean="0">
                <a:solidFill>
                  <a:schemeClr val="tx1"/>
                </a:solidFill>
                <a:effectLst/>
                <a:latin typeface="+mn-lt"/>
                <a:ea typeface="+mn-ea"/>
                <a:cs typeface="+mn-cs"/>
              </a:rPr>
              <a:t>11</a:t>
            </a:r>
          </a:p>
          <a:p>
            <a:pPr rtl="0"/>
            <a:endParaRPr lang="en-US" sz="1200" b="0" kern="1200" baseline="30000" dirty="0" smtClean="0">
              <a:solidFill>
                <a:schemeClr val="tx1"/>
              </a:solidFill>
              <a:effectLst/>
              <a:latin typeface="+mn-lt"/>
              <a:ea typeface="+mn-ea"/>
              <a:cs typeface="+mn-cs"/>
            </a:endParaRPr>
          </a:p>
          <a:p>
            <a:pPr rtl="0"/>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Safety Features:</a:t>
            </a:r>
            <a:r>
              <a:rPr lang="en-US" sz="1200" kern="1200" dirty="0" smtClean="0">
                <a:solidFill>
                  <a:schemeClr val="tx1"/>
                </a:solidFill>
                <a:effectLst/>
                <a:latin typeface="+mn-lt"/>
                <a:ea typeface="+mn-ea"/>
                <a:cs typeface="+mn-cs"/>
              </a:rPr>
              <a:t> </a:t>
            </a:r>
          </a:p>
          <a:p>
            <a:pPr lvl="1" rtl="0"/>
            <a:r>
              <a:rPr lang="en-US" sz="1200" b="0" kern="1200" dirty="0" smtClean="0">
                <a:solidFill>
                  <a:schemeClr val="tx1"/>
                </a:solidFill>
                <a:effectLst/>
                <a:latin typeface="+mn-lt"/>
                <a:ea typeface="+mn-ea"/>
                <a:cs typeface="+mn-cs"/>
              </a:rPr>
              <a:t>Fall Detection:</a:t>
            </a:r>
            <a:r>
              <a:rPr lang="en-US" sz="1200" kern="1200" dirty="0" smtClean="0">
                <a:solidFill>
                  <a:schemeClr val="tx1"/>
                </a:solidFill>
                <a:effectLst/>
                <a:latin typeface="+mn-lt"/>
                <a:ea typeface="+mn-ea"/>
                <a:cs typeface="+mn-cs"/>
              </a:rPr>
              <a:t> Can detect hard falls and automatically call emergency services if the user is unresponsive.</a:t>
            </a:r>
            <a:r>
              <a:rPr lang="en-US" sz="1200" b="0" kern="1200" baseline="30000" dirty="0" smtClean="0">
                <a:solidFill>
                  <a:schemeClr val="tx1"/>
                </a:solidFill>
                <a:effectLst/>
                <a:latin typeface="+mn-lt"/>
                <a:ea typeface="+mn-ea"/>
                <a:cs typeface="+mn-cs"/>
              </a:rPr>
              <a:t>12</a:t>
            </a:r>
            <a:endParaRPr lang="en-US" sz="1200" kern="1200" dirty="0" smtClean="0">
              <a:solidFill>
                <a:schemeClr val="tx1"/>
              </a:solidFill>
              <a:effectLst/>
              <a:latin typeface="+mn-lt"/>
              <a:ea typeface="+mn-ea"/>
              <a:cs typeface="+mn-cs"/>
            </a:endParaRPr>
          </a:p>
          <a:p>
            <a:pPr lvl="1" rtl="0"/>
            <a:r>
              <a:rPr lang="en-US" sz="1200" b="0" kern="1200" dirty="0" smtClean="0">
                <a:solidFill>
                  <a:schemeClr val="tx1"/>
                </a:solidFill>
                <a:effectLst/>
                <a:latin typeface="+mn-lt"/>
                <a:ea typeface="+mn-ea"/>
                <a:cs typeface="+mn-cs"/>
              </a:rPr>
              <a:t>Emergency SOS:</a:t>
            </a:r>
            <a:r>
              <a:rPr lang="en-US" sz="1200" kern="1200" dirty="0" smtClean="0">
                <a:solidFill>
                  <a:schemeClr val="tx1"/>
                </a:solidFill>
                <a:effectLst/>
                <a:latin typeface="+mn-lt"/>
                <a:ea typeface="+mn-ea"/>
                <a:cs typeface="+mn-cs"/>
              </a:rPr>
              <a:t> Allows users to quickly call for help in an emergency.</a:t>
            </a:r>
            <a:r>
              <a:rPr lang="en-US" sz="1200" b="0" kern="1200" baseline="30000" dirty="0" smtClean="0">
                <a:solidFill>
                  <a:schemeClr val="tx1"/>
                </a:solidFill>
                <a:effectLst/>
                <a:latin typeface="+mn-lt"/>
                <a:ea typeface="+mn-ea"/>
                <a:cs typeface="+mn-cs"/>
              </a:rPr>
              <a:t>13</a:t>
            </a:r>
            <a:endParaRPr lang="en-US" sz="1200" kern="1200" dirty="0" smtClean="0">
              <a:solidFill>
                <a:schemeClr val="tx1"/>
              </a:solidFill>
              <a:effectLst/>
              <a:latin typeface="+mn-lt"/>
              <a:ea typeface="+mn-ea"/>
              <a:cs typeface="+mn-cs"/>
            </a:endParaRPr>
          </a:p>
          <a:p>
            <a:pPr lvl="1" rtl="0"/>
            <a:r>
              <a:rPr lang="en-US" sz="1200" b="0" kern="1200" dirty="0" smtClean="0">
                <a:solidFill>
                  <a:schemeClr val="tx1"/>
                </a:solidFill>
                <a:effectLst/>
                <a:latin typeface="+mn-lt"/>
                <a:ea typeface="+mn-ea"/>
                <a:cs typeface="+mn-cs"/>
              </a:rPr>
              <a:t>Crash Detection:</a:t>
            </a:r>
            <a:r>
              <a:rPr lang="en-US" sz="1200" kern="1200" dirty="0" smtClean="0">
                <a:solidFill>
                  <a:schemeClr val="tx1"/>
                </a:solidFill>
                <a:effectLst/>
                <a:latin typeface="+mn-lt"/>
                <a:ea typeface="+mn-ea"/>
                <a:cs typeface="+mn-cs"/>
              </a:rPr>
              <a:t> Can detect severe car crashes and automatically contact emergency services.</a:t>
            </a:r>
            <a:r>
              <a:rPr lang="en-US" sz="1200" b="0" kern="1200" baseline="30000" dirty="0" smtClean="0">
                <a:solidFill>
                  <a:schemeClr val="tx1"/>
                </a:solidFill>
                <a:effectLst/>
                <a:latin typeface="+mn-lt"/>
                <a:ea typeface="+mn-ea"/>
                <a:cs typeface="+mn-cs"/>
              </a:rPr>
              <a:t>14</a:t>
            </a:r>
          </a:p>
          <a:p>
            <a:pPr lvl="1" rtl="0"/>
            <a:endParaRPr lang="en-US" sz="1200" b="0" kern="1200" baseline="30000" dirty="0" smtClean="0">
              <a:solidFill>
                <a:schemeClr val="tx1"/>
              </a:solidFill>
              <a:effectLst/>
              <a:latin typeface="+mn-lt"/>
              <a:ea typeface="+mn-ea"/>
              <a:cs typeface="+mn-cs"/>
            </a:endParaRPr>
          </a:p>
          <a:p>
            <a:pPr lvl="1" rtl="0"/>
            <a:endParaRPr lang="en-US" sz="1200" kern="1200" dirty="0" smtClean="0">
              <a:solidFill>
                <a:schemeClr val="tx1"/>
              </a:solidFill>
              <a:effectLst/>
              <a:latin typeface="+mn-lt"/>
              <a:ea typeface="+mn-ea"/>
              <a:cs typeface="+mn-cs"/>
            </a:endParaRPr>
          </a:p>
          <a:p>
            <a:pPr rtl="0"/>
            <a:r>
              <a:rPr lang="en-US" sz="1200" b="0" kern="1200" dirty="0" err="1" smtClean="0">
                <a:solidFill>
                  <a:schemeClr val="tx1"/>
                </a:solidFill>
                <a:effectLst/>
                <a:latin typeface="+mn-lt"/>
                <a:ea typeface="+mn-ea"/>
                <a:cs typeface="+mn-cs"/>
              </a:rPr>
              <a:t>watchOS</a:t>
            </a:r>
            <a:r>
              <a:rPr lang="en-US" sz="1200" b="0" kern="1200" dirty="0" smtClean="0">
                <a:solidFill>
                  <a:schemeClr val="tx1"/>
                </a:solidFill>
                <a:effectLst/>
                <a:latin typeface="+mn-lt"/>
                <a:ea typeface="+mn-ea"/>
                <a:cs typeface="+mn-cs"/>
              </a:rPr>
              <a:t> 10:</a:t>
            </a:r>
            <a:r>
              <a:rPr lang="en-US" sz="1200" kern="1200" dirty="0" smtClean="0">
                <a:solidFill>
                  <a:schemeClr val="tx1"/>
                </a:solidFill>
                <a:effectLst/>
                <a:latin typeface="+mn-lt"/>
                <a:ea typeface="+mn-ea"/>
                <a:cs typeface="+mn-cs"/>
              </a:rPr>
              <a:t> The latest version of Apple's watch operating system brings new features and improvements to the user interface, including redesigned apps, new watch faces, and enhanced navigation.</a:t>
            </a:r>
            <a:r>
              <a:rPr lang="en-US" sz="1200" b="0" kern="1200" baseline="30000" dirty="0" smtClean="0">
                <a:solidFill>
                  <a:schemeClr val="tx1"/>
                </a:solidFill>
                <a:effectLst/>
                <a:latin typeface="+mn-lt"/>
                <a:ea typeface="+mn-ea"/>
                <a:cs typeface="+mn-cs"/>
              </a:rPr>
              <a:t>15</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Connectivity:</a:t>
            </a:r>
            <a:r>
              <a:rPr lang="en-US" sz="1200" kern="1200" dirty="0" smtClean="0">
                <a:solidFill>
                  <a:schemeClr val="tx1"/>
                </a:solidFill>
                <a:effectLst/>
                <a:latin typeface="+mn-lt"/>
                <a:ea typeface="+mn-ea"/>
                <a:cs typeface="+mn-cs"/>
              </a:rPr>
              <a:t> Available in GPS and GPS + Cellular models.</a:t>
            </a:r>
            <a:r>
              <a:rPr lang="en-US" sz="1200" b="0" kern="1200" baseline="30000" dirty="0" smtClean="0">
                <a:solidFill>
                  <a:schemeClr val="tx1"/>
                </a:solidFill>
                <a:effectLst/>
                <a:latin typeface="+mn-lt"/>
                <a:ea typeface="+mn-ea"/>
                <a:cs typeface="+mn-cs"/>
              </a:rPr>
              <a:t>16</a:t>
            </a:r>
            <a:r>
              <a:rPr lang="en-US" sz="1200" kern="1200" dirty="0" smtClean="0">
                <a:solidFill>
                  <a:schemeClr val="tx1"/>
                </a:solidFill>
                <a:effectLst/>
                <a:latin typeface="+mn-lt"/>
                <a:ea typeface="+mn-ea"/>
                <a:cs typeface="+mn-cs"/>
              </a:rPr>
              <a:t> Cellular models allow for calls, texts, and data usage without an iPhone nearby.</a:t>
            </a:r>
            <a:r>
              <a:rPr lang="en-US" sz="1200" b="0" kern="1200" baseline="30000" dirty="0" smtClean="0">
                <a:solidFill>
                  <a:schemeClr val="tx1"/>
                </a:solidFill>
                <a:effectLst/>
                <a:latin typeface="+mn-lt"/>
                <a:ea typeface="+mn-ea"/>
                <a:cs typeface="+mn-cs"/>
              </a:rPr>
              <a:t>17</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Durability:</a:t>
            </a:r>
            <a:r>
              <a:rPr lang="en-US" sz="1200" kern="1200" dirty="0" smtClean="0">
                <a:solidFill>
                  <a:schemeClr val="tx1"/>
                </a:solidFill>
                <a:effectLst/>
                <a:latin typeface="+mn-lt"/>
                <a:ea typeface="+mn-ea"/>
                <a:cs typeface="+mn-cs"/>
              </a:rPr>
              <a:t> Features a durable design with a crack-resistant front crystal and water resistance up to 50 meters.</a:t>
            </a:r>
            <a:r>
              <a:rPr lang="en-US" sz="1200" b="0" kern="1200" baseline="30000" dirty="0" smtClean="0">
                <a:solidFill>
                  <a:schemeClr val="tx1"/>
                </a:solidFill>
                <a:effectLst/>
                <a:latin typeface="+mn-lt"/>
                <a:ea typeface="+mn-ea"/>
                <a:cs typeface="+mn-cs"/>
              </a:rPr>
              <a:t>18</a:t>
            </a:r>
          </a:p>
          <a:p>
            <a:pPr rtl="0"/>
            <a:endParaRPr lang="en-US" sz="1200" b="0" kern="1200" baseline="30000" dirty="0" smtClean="0">
              <a:solidFill>
                <a:schemeClr val="tx1"/>
              </a:solidFill>
              <a:effectLst/>
              <a:latin typeface="+mn-lt"/>
              <a:ea typeface="+mn-ea"/>
              <a:cs typeface="+mn-cs"/>
            </a:endParaRPr>
          </a:p>
          <a:p>
            <a:pPr rtl="0"/>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Key Advantages:</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Comprehensive Health Monitoring:</a:t>
            </a:r>
            <a:r>
              <a:rPr lang="en-US" sz="1200" kern="1200" dirty="0" smtClean="0">
                <a:solidFill>
                  <a:schemeClr val="tx1"/>
                </a:solidFill>
                <a:effectLst/>
                <a:latin typeface="+mn-lt"/>
                <a:ea typeface="+mn-ea"/>
                <a:cs typeface="+mn-cs"/>
              </a:rPr>
              <a:t> Offers a wide range of health and fitness tracking features.</a:t>
            </a:r>
            <a:r>
              <a:rPr lang="en-US" sz="1200" b="0" kern="1200" baseline="30000" dirty="0" smtClean="0">
                <a:solidFill>
                  <a:schemeClr val="tx1"/>
                </a:solidFill>
                <a:effectLst/>
                <a:latin typeface="+mn-lt"/>
                <a:ea typeface="+mn-ea"/>
                <a:cs typeface="+mn-cs"/>
              </a:rPr>
              <a:t>19</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Advanced Technology:</a:t>
            </a:r>
            <a:r>
              <a:rPr lang="en-US" sz="1200" kern="1200" dirty="0" smtClean="0">
                <a:solidFill>
                  <a:schemeClr val="tx1"/>
                </a:solidFill>
                <a:effectLst/>
                <a:latin typeface="+mn-lt"/>
                <a:ea typeface="+mn-ea"/>
                <a:cs typeface="+mn-cs"/>
              </a:rPr>
              <a:t> Incorporates the latest hardware and software advancements for improved performance and user experience.</a:t>
            </a:r>
            <a:r>
              <a:rPr lang="en-US" sz="1200" b="0" kern="1200" baseline="30000" dirty="0" smtClean="0">
                <a:solidFill>
                  <a:schemeClr val="tx1"/>
                </a:solidFill>
                <a:effectLst/>
                <a:latin typeface="+mn-lt"/>
                <a:ea typeface="+mn-ea"/>
                <a:cs typeface="+mn-cs"/>
              </a:rPr>
              <a:t>20</a:t>
            </a:r>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Seamless Integration with Apple Ecosystem:</a:t>
            </a:r>
            <a:r>
              <a:rPr lang="en-US" sz="1200" kern="1200" dirty="0" smtClean="0">
                <a:solidFill>
                  <a:schemeClr val="tx1"/>
                </a:solidFill>
                <a:effectLst/>
                <a:latin typeface="+mn-lt"/>
                <a:ea typeface="+mn-ea"/>
                <a:cs typeface="+mn-cs"/>
              </a:rPr>
              <a:t> Works seamlessly with other Apple devices and services.</a:t>
            </a:r>
          </a:p>
          <a:p>
            <a:pPr rtl="0"/>
            <a:r>
              <a:rPr lang="en-US" sz="1200" b="0" kern="1200" dirty="0" smtClean="0">
                <a:solidFill>
                  <a:schemeClr val="tx1"/>
                </a:solidFill>
                <a:effectLst/>
                <a:latin typeface="+mn-lt"/>
                <a:ea typeface="+mn-ea"/>
                <a:cs typeface="+mn-cs"/>
              </a:rPr>
              <a:t>Safety Features:</a:t>
            </a:r>
            <a:r>
              <a:rPr lang="en-US" sz="1200" kern="1200" dirty="0" smtClean="0">
                <a:solidFill>
                  <a:schemeClr val="tx1"/>
                </a:solidFill>
                <a:effectLst/>
                <a:latin typeface="+mn-lt"/>
                <a:ea typeface="+mn-ea"/>
                <a:cs typeface="+mn-cs"/>
              </a:rPr>
              <a:t> Provides valuable safety features for peace of mind.</a:t>
            </a:r>
          </a:p>
          <a:p>
            <a:pPr rtl="0"/>
            <a:endParaRPr lang="en-US" sz="1200" kern="1200" dirty="0" smtClean="0">
              <a:solidFill>
                <a:schemeClr val="tx1"/>
              </a:solidFill>
              <a:effectLst/>
              <a:latin typeface="+mn-lt"/>
              <a:ea typeface="+mn-ea"/>
              <a:cs typeface="+mn-cs"/>
            </a:endParaRPr>
          </a:p>
          <a:p>
            <a:pPr rtl="0"/>
            <a:endParaRPr lang="en-US" sz="1200" kern="1200" dirty="0" smtClean="0">
              <a:solidFill>
                <a:schemeClr val="tx1"/>
              </a:solidFill>
              <a:effectLst/>
              <a:latin typeface="+mn-lt"/>
              <a:ea typeface="+mn-ea"/>
              <a:cs typeface="+mn-cs"/>
            </a:endParaRPr>
          </a:p>
          <a:p>
            <a:pPr rtl="0"/>
            <a:r>
              <a:rPr lang="en-US" sz="1200" b="0" kern="1200" dirty="0" smtClean="0">
                <a:solidFill>
                  <a:schemeClr val="tx1"/>
                </a:solidFill>
                <a:effectLst/>
                <a:latin typeface="+mn-lt"/>
                <a:ea typeface="+mn-ea"/>
                <a:cs typeface="+mn-cs"/>
              </a:rPr>
              <a:t>Important Note:</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Like other wearables with health monitoring features, the Apple Watch Series 9 is not intended to diagnose or treat any medical condition. It's a tool for tracking health metrics and providing insights that users can discuss with their healthcare providers.</a:t>
            </a:r>
            <a:r>
              <a:rPr lang="en-US" sz="1200" b="0" kern="1200" baseline="30000" dirty="0" smtClean="0">
                <a:solidFill>
                  <a:schemeClr val="tx1"/>
                </a:solidFill>
                <a:effectLst/>
                <a:latin typeface="+mn-lt"/>
                <a:ea typeface="+mn-ea"/>
                <a:cs typeface="+mn-cs"/>
              </a:rPr>
              <a:t>21</a:t>
            </a:r>
          </a:p>
          <a:p>
            <a:pPr rtl="0"/>
            <a:endParaRPr lang="en-US" sz="1200" b="0" kern="1200" baseline="30000" dirty="0" smtClean="0">
              <a:solidFill>
                <a:schemeClr val="tx1"/>
              </a:solidFill>
              <a:effectLst/>
              <a:latin typeface="+mn-lt"/>
              <a:ea typeface="+mn-ea"/>
              <a:cs typeface="+mn-cs"/>
            </a:endParaRPr>
          </a:p>
          <a:p>
            <a:pPr rtl="0"/>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The Apple Watch Series 9 is a powerful and versatile smartwatch that offers a compelling combination of health and fitness tracking, advanced technology, and seamless integration with the Apple ecosystem.</a:t>
            </a:r>
            <a:r>
              <a:rPr lang="en-US" sz="1200" b="0" kern="1200" baseline="30000" dirty="0" smtClean="0">
                <a:solidFill>
                  <a:schemeClr val="tx1"/>
                </a:solidFill>
                <a:effectLst/>
                <a:latin typeface="+mn-lt"/>
                <a:ea typeface="+mn-ea"/>
                <a:cs typeface="+mn-cs"/>
              </a:rPr>
              <a:t>22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549268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1/19/2025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1/19/2025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8.png"/><Relationship Id="rId12"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40.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jpg"/><Relationship Id="rId15" Type="http://schemas.openxmlformats.org/officeDocument/2006/relationships/image" Target="../media/image120.svg"/><Relationship Id="rId10" Type="http://schemas.openxmlformats.org/officeDocument/2006/relationships/image" Target="../media/image10.svg"/><Relationship Id="rId4" Type="http://schemas.openxmlformats.org/officeDocument/2006/relationships/image" Target="../media/image5.jp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454B0C-0819-4D56-9275-BCE254DA6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 y="10"/>
            <a:ext cx="12185483"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761998" y="66682"/>
            <a:ext cx="11430001" cy="2421464"/>
          </a:xfrm>
        </p:spPr>
        <p:txBody>
          <a:bodyPr>
            <a:normAutofit/>
          </a:bodyPr>
          <a:lstStyle/>
          <a:p>
            <a:pPr algn="ctr"/>
            <a:r>
              <a:rPr lang="en-US" b="1" dirty="0" smtClean="0"/>
              <a:t>INTRODUCTION TO </a:t>
            </a:r>
            <a:r>
              <a:rPr lang="en-US" sz="6600" b="1" dirty="0" smtClean="0"/>
              <a:t>WEARABLES</a:t>
            </a: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268" y="5452533"/>
            <a:ext cx="7197726" cy="1405467"/>
          </a:xfrm>
        </p:spPr>
        <p:txBody>
          <a:bodyPr>
            <a:normAutofit/>
          </a:bodyPr>
          <a:lstStyle/>
          <a:p>
            <a:pPr algn="ctr"/>
            <a:r>
              <a:rPr lang="en-US" sz="2400" dirty="0"/>
              <a:t>Transforming Healthcare with Smart Wearables &amp; </a:t>
            </a:r>
            <a:r>
              <a:rPr lang="en-US" sz="2400" dirty="0" smtClean="0"/>
              <a:t>Biosensors</a:t>
            </a:r>
            <a:r>
              <a:rPr lang="en-US" sz="2400" dirty="0"/>
              <a:t>: Where Innovation Meets Life-Saving Precision.</a:t>
            </a:r>
            <a:endParaRPr lang="en-US" sz="2400" dirty="0">
              <a:solidFill>
                <a:schemeClr val="accent1">
                  <a:lumMod val="40000"/>
                  <a:lumOff val="60000"/>
                </a:schemeClr>
              </a:solidFill>
            </a:endParaRPr>
          </a:p>
        </p:txBody>
      </p:sp>
    </p:spTree>
    <p:extLst>
      <p:ext uri="{BB962C8B-B14F-4D97-AF65-F5344CB8AC3E}">
        <p14:creationId xmlns:p14="http://schemas.microsoft.com/office/powerpoint/2010/main" val="3417721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a:solidFill>
                  <a:srgbClr val="FFFF00"/>
                </a:solidFill>
                <a:latin typeface="Stencil" panose="040409050D0802020404" pitchFamily="82" charset="0"/>
              </a:rPr>
              <a:t>Consumer Health Tech </a:t>
            </a:r>
          </a:p>
        </p:txBody>
      </p:sp>
      <p:sp>
        <p:nvSpPr>
          <p:cNvPr id="6" name="Subtitle 5"/>
          <p:cNvSpPr>
            <a:spLocks noGrp="1"/>
          </p:cNvSpPr>
          <p:nvPr>
            <p:ph type="subTitle" idx="1"/>
          </p:nvPr>
        </p:nvSpPr>
        <p:spPr>
          <a:xfrm>
            <a:off x="17144" y="811530"/>
            <a:ext cx="5956935" cy="6046470"/>
          </a:xfrm>
        </p:spPr>
        <p:txBody>
          <a:bodyPr>
            <a:normAutofit lnSpcReduction="10000"/>
          </a:bodyPr>
          <a:lstStyle/>
          <a:p>
            <a:pPr algn="l"/>
            <a:r>
              <a:rPr lang="en-US" dirty="0">
                <a:solidFill>
                  <a:srgbClr val="FFFF00"/>
                </a:solidFill>
                <a:latin typeface="Bodoni MT Black" panose="02070A03080606020203" pitchFamily="18" charset="0"/>
              </a:rPr>
              <a:t>The </a:t>
            </a:r>
            <a:r>
              <a:rPr lang="en-US" dirty="0" err="1">
                <a:solidFill>
                  <a:srgbClr val="FFFF00"/>
                </a:solidFill>
                <a:latin typeface="Bodoni MT Black" panose="02070A03080606020203" pitchFamily="18" charset="0"/>
              </a:rPr>
              <a:t>Oura</a:t>
            </a:r>
            <a:r>
              <a:rPr lang="en-US" dirty="0">
                <a:solidFill>
                  <a:srgbClr val="FFFF00"/>
                </a:solidFill>
                <a:latin typeface="Bodoni MT Black" panose="02070A03080606020203" pitchFamily="18" charset="0"/>
              </a:rPr>
              <a:t> Ring Gen </a:t>
            </a:r>
            <a:r>
              <a:rPr lang="en-US" dirty="0" smtClean="0">
                <a:solidFill>
                  <a:srgbClr val="FFFF00"/>
                </a:solidFill>
                <a:latin typeface="Bodoni MT Black" panose="02070A03080606020203" pitchFamily="18" charset="0"/>
              </a:rPr>
              <a:t>3 </a:t>
            </a:r>
            <a:r>
              <a:rPr lang="en-US" sz="1400" cap="none" dirty="0">
                <a:latin typeface="Bahnschrift SemiBold Condensed" panose="020B0502040204020203" pitchFamily="34" charset="0"/>
              </a:rPr>
              <a:t>is a wearable health tracker in the form of a ring. It focuses primarily on sleep tracking, recovery, and overall wellness, using various sensors to gather data about the wearer's body. Unlike smartwatches with screens, the </a:t>
            </a:r>
            <a:r>
              <a:rPr lang="en-US" sz="1400" cap="none" dirty="0" err="1">
                <a:latin typeface="Bahnschrift SemiBold Condensed" panose="020B0502040204020203" pitchFamily="34" charset="0"/>
              </a:rPr>
              <a:t>Oura</a:t>
            </a:r>
            <a:r>
              <a:rPr lang="en-US" sz="1400" cap="none" dirty="0">
                <a:latin typeface="Bahnschrift SemiBold Condensed" panose="020B0502040204020203" pitchFamily="34" charset="0"/>
              </a:rPr>
              <a:t> Ring is designed to be worn continuously, providing passive monitoring.</a:t>
            </a:r>
            <a:endParaRPr lang="en-US" sz="1400" cap="none" dirty="0" smtClean="0">
              <a:latin typeface="Bahnschrift SemiBold Condensed" panose="020B0502040204020203" pitchFamily="34" charset="0"/>
            </a:endParaRPr>
          </a:p>
          <a:p>
            <a:pPr algn="l"/>
            <a:r>
              <a:rPr lang="en-US" sz="2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1400" cap="none" dirty="0" smtClean="0">
                <a:latin typeface="Bahnschrift SemiBold Condensed" panose="020B0502040204020203" pitchFamily="34" charset="0"/>
              </a:rPr>
              <a:t>Advanced </a:t>
            </a:r>
            <a:r>
              <a:rPr lang="en-US" sz="1400" cap="none" dirty="0">
                <a:latin typeface="Bahnschrift SemiBold Condensed" panose="020B0502040204020203" pitchFamily="34" charset="0"/>
              </a:rPr>
              <a:t>Sleep Tracking.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Activity Tracking.   </a:t>
            </a:r>
          </a:p>
          <a:p>
            <a:pPr marL="457200" indent="-457200" algn="l">
              <a:buFont typeface="Arial" panose="020B0604020202020204" pitchFamily="34" charset="0"/>
              <a:buChar char="•"/>
            </a:pPr>
            <a:r>
              <a:rPr lang="en-US" sz="1400" cap="none" dirty="0">
                <a:latin typeface="Bahnschrift SemiBold Condensed" panose="020B0502040204020203" pitchFamily="34" charset="0"/>
              </a:rPr>
              <a:t>Readiness Score.   </a:t>
            </a:r>
          </a:p>
          <a:p>
            <a:pPr marL="457200" indent="-457200" algn="l">
              <a:buFont typeface="Arial" panose="020B0604020202020204" pitchFamily="34" charset="0"/>
              <a:buChar char="•"/>
            </a:pPr>
            <a:r>
              <a:rPr lang="en-US" sz="1400" cap="none" dirty="0">
                <a:latin typeface="Bahnschrift SemiBold Condensed" panose="020B0502040204020203" pitchFamily="34" charset="0"/>
              </a:rPr>
              <a:t>Heart Rate and HRV Monitoring.   </a:t>
            </a:r>
          </a:p>
          <a:p>
            <a:pPr marL="457200" indent="-457200" algn="l">
              <a:buFont typeface="Arial" panose="020B0604020202020204" pitchFamily="34" charset="0"/>
              <a:buChar char="•"/>
            </a:pPr>
            <a:r>
              <a:rPr lang="en-US" sz="1400" cap="none" dirty="0">
                <a:latin typeface="Bahnschrift SemiBold Condensed" panose="020B0502040204020203" pitchFamily="34" charset="0"/>
              </a:rPr>
              <a:t>Body Temperature Sensing.   </a:t>
            </a:r>
          </a:p>
          <a:p>
            <a:pPr marL="457200" indent="-457200" algn="l">
              <a:buFont typeface="Arial" panose="020B0604020202020204" pitchFamily="34" charset="0"/>
              <a:buChar char="•"/>
            </a:pPr>
            <a:r>
              <a:rPr lang="en-US" sz="1400" cap="none" dirty="0">
                <a:latin typeface="Bahnschrift SemiBold Condensed" panose="020B0502040204020203" pitchFamily="34" charset="0"/>
              </a:rPr>
              <a:t>Period Prediction.   </a:t>
            </a:r>
          </a:p>
          <a:p>
            <a:pPr marL="457200" indent="-457200" algn="l">
              <a:buFont typeface="Arial" panose="020B0604020202020204" pitchFamily="34" charset="0"/>
              <a:buChar char="•"/>
            </a:pPr>
            <a:r>
              <a:rPr lang="en-US" sz="1400" cap="none" dirty="0">
                <a:latin typeface="Bahnschrift SemiBold Condensed" panose="020B0502040204020203" pitchFamily="34" charset="0"/>
              </a:rPr>
              <a:t>Guided Content.   </a:t>
            </a:r>
          </a:p>
          <a:p>
            <a:pPr marL="457200" indent="-457200" algn="l">
              <a:buFont typeface="Arial" panose="020B0604020202020204" pitchFamily="34" charset="0"/>
              <a:buChar char="•"/>
            </a:pPr>
            <a:r>
              <a:rPr lang="en-US" sz="1400" cap="none" dirty="0">
                <a:latin typeface="Bahnschrift SemiBold Condensed" panose="020B0502040204020203" pitchFamily="34" charset="0"/>
              </a:rPr>
              <a:t>Comfortable and Discreet Design.   </a:t>
            </a:r>
          </a:p>
          <a:p>
            <a:pPr marL="457200" indent="-457200" algn="l">
              <a:buFont typeface="Arial" panose="020B0604020202020204" pitchFamily="34" charset="0"/>
              <a:buChar char="•"/>
            </a:pPr>
            <a:r>
              <a:rPr lang="en-US" sz="1400" cap="none" dirty="0">
                <a:latin typeface="Bahnschrift SemiBold Condensed" panose="020B0502040204020203" pitchFamily="34" charset="0"/>
              </a:rPr>
              <a:t>Long Battery Life</a:t>
            </a:r>
            <a:r>
              <a:rPr lang="en-US" sz="1400" cap="none" dirty="0" smtClean="0">
                <a:latin typeface="Bahnschrift SemiBold Condensed" panose="020B0502040204020203" pitchFamily="34" charset="0"/>
              </a:rPr>
              <a:t>.</a:t>
            </a:r>
          </a:p>
          <a:p>
            <a:pPr algn="l"/>
            <a:r>
              <a:rPr lang="en-US" sz="2800" cap="none" dirty="0">
                <a:latin typeface="Bahnschrift SemiBold Condensed" panose="020B0502040204020203" pitchFamily="34" charset="0"/>
              </a:rPr>
              <a:t>Key Advantages:</a:t>
            </a: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Detailed </a:t>
            </a:r>
            <a:r>
              <a:rPr lang="en-US" sz="1200" cap="none" dirty="0">
                <a:latin typeface="Bahnschrift SemiBold Condensed" panose="020B0502040204020203" pitchFamily="34" charset="0"/>
              </a:rPr>
              <a:t>Sleep Analysis: Provides much more in-depth sleep data than many other wearables.   </a:t>
            </a:r>
            <a:endParaRPr lang="en-US" sz="1200" cap="none" dirty="0" smtClean="0">
              <a:latin typeface="Bahnschrift SemiBold Condensed" panose="020B0502040204020203" pitchFamily="34" charset="0"/>
            </a:endParaRP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Focus </a:t>
            </a:r>
            <a:r>
              <a:rPr lang="en-US" sz="1200" cap="none" dirty="0">
                <a:latin typeface="Bahnschrift SemiBold Condensed" panose="020B0502040204020203" pitchFamily="34" charset="0"/>
              </a:rPr>
              <a:t>on Recovery and Wellness: Emphasizes the importance of rest and recovery.   </a:t>
            </a:r>
            <a:endParaRPr lang="en-US" sz="1200" cap="none" dirty="0" smtClean="0">
              <a:latin typeface="Bahnschrift SemiBold Condensed" panose="020B0502040204020203" pitchFamily="34" charset="0"/>
            </a:endParaRP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Non-intrusive </a:t>
            </a:r>
            <a:r>
              <a:rPr lang="en-US" sz="1200" cap="none" dirty="0">
                <a:latin typeface="Bahnschrift SemiBold Condensed" panose="020B0502040204020203" pitchFamily="34" charset="0"/>
              </a:rPr>
              <a:t>Form Factor: The ring is less obtrusive than a smartwatch.</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205" y="687013"/>
            <a:ext cx="6217920" cy="617098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0849" y="2103120"/>
            <a:ext cx="2983230" cy="2983230"/>
          </a:xfrm>
          <a:prstGeom prst="rect">
            <a:avLst/>
          </a:prstGeom>
        </p:spPr>
      </p:pic>
    </p:spTree>
    <p:extLst>
      <p:ext uri="{BB962C8B-B14F-4D97-AF65-F5344CB8AC3E}">
        <p14:creationId xmlns:p14="http://schemas.microsoft.com/office/powerpoint/2010/main" val="3034574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a:solidFill>
                  <a:srgbClr val="FFFF00"/>
                </a:solidFill>
                <a:latin typeface="Stencil" panose="040409050D0802020404" pitchFamily="82" charset="0"/>
              </a:rPr>
              <a:t>Consumer Health Tech </a:t>
            </a:r>
          </a:p>
        </p:txBody>
      </p:sp>
      <p:sp>
        <p:nvSpPr>
          <p:cNvPr id="6" name="Subtitle 5"/>
          <p:cNvSpPr>
            <a:spLocks noGrp="1"/>
          </p:cNvSpPr>
          <p:nvPr>
            <p:ph type="subTitle" idx="1"/>
          </p:nvPr>
        </p:nvSpPr>
        <p:spPr>
          <a:xfrm>
            <a:off x="17144" y="811530"/>
            <a:ext cx="5956935" cy="6046470"/>
          </a:xfrm>
        </p:spPr>
        <p:txBody>
          <a:bodyPr>
            <a:normAutofit/>
          </a:bodyPr>
          <a:lstStyle/>
          <a:p>
            <a:pPr algn="l"/>
            <a:r>
              <a:rPr lang="en-US" dirty="0">
                <a:solidFill>
                  <a:srgbClr val="FFFF00"/>
                </a:solidFill>
                <a:latin typeface="Bodoni MT Black" panose="02070A03080606020203" pitchFamily="18" charset="0"/>
              </a:rPr>
              <a:t>Samsung Galaxy </a:t>
            </a:r>
            <a:r>
              <a:rPr lang="en-US" dirty="0" smtClean="0">
                <a:solidFill>
                  <a:srgbClr val="FFFF00"/>
                </a:solidFill>
                <a:latin typeface="Bodoni MT Black" panose="02070A03080606020203" pitchFamily="18" charset="0"/>
              </a:rPr>
              <a:t>Ring</a:t>
            </a:r>
            <a:r>
              <a:rPr lang="en-US" sz="1400" cap="none" dirty="0" smtClean="0">
                <a:latin typeface="Bahnschrift SemiBold Condensed" panose="020B0502040204020203" pitchFamily="34" charset="0"/>
              </a:rPr>
              <a:t>, </a:t>
            </a:r>
            <a:r>
              <a:rPr lang="en-US" sz="1900" cap="none" dirty="0">
                <a:latin typeface="Bahnschrift SemiBold Condensed" panose="020B0502040204020203" pitchFamily="34" charset="0"/>
              </a:rPr>
              <a:t>announced in 2024, is Samsung's entry into the smart ring market, focusing on health and wellness tracking in a discreet and convenient form factor. It aims to compete with established players like </a:t>
            </a:r>
            <a:r>
              <a:rPr lang="en-US" sz="1900" cap="none" dirty="0" err="1">
                <a:latin typeface="Bahnschrift SemiBold Condensed" panose="020B0502040204020203" pitchFamily="34" charset="0"/>
              </a:rPr>
              <a:t>Oura</a:t>
            </a:r>
            <a:r>
              <a:rPr lang="en-US" sz="1900" cap="none" dirty="0">
                <a:latin typeface="Bahnschrift SemiBold Condensed" panose="020B0502040204020203" pitchFamily="34" charset="0"/>
              </a:rPr>
              <a:t> and offer a compelling alternative to smartwatches.   .</a:t>
            </a:r>
            <a:endParaRPr lang="en-US" sz="1400" cap="none" dirty="0" smtClean="0">
              <a:latin typeface="Bahnschrift SemiBold Condensed" panose="020B0502040204020203" pitchFamily="34" charset="0"/>
            </a:endParaRPr>
          </a:p>
          <a:p>
            <a:pPr algn="l"/>
            <a:r>
              <a:rPr lang="en-US" sz="2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Health Tracking.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Heart Rate Monitoring.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Blood Oxygen (SpO2) Monitoring.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Sleep Tracking: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Skin Temperature Sensing.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Activity Tracking.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AI-Powered Insights.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Seamless Integration with Samsung Ecosystem.</a:t>
            </a:r>
          </a:p>
          <a:p>
            <a:pPr marL="457200" indent="-457200" algn="l">
              <a:buFont typeface="Arial" panose="020B0604020202020204" pitchFamily="34" charset="0"/>
              <a:buChar char="•"/>
            </a:pPr>
            <a:r>
              <a:rPr lang="en-US" sz="1400" cap="none" dirty="0">
                <a:latin typeface="Bahnschrift SemiBold Condensed" panose="020B0502040204020203" pitchFamily="34" charset="0"/>
              </a:rPr>
              <a:t>Discreet and Comfortable Design.</a:t>
            </a:r>
          </a:p>
          <a:p>
            <a:pPr marL="457200" indent="-457200" algn="l">
              <a:buFont typeface="Arial" panose="020B0604020202020204" pitchFamily="34" charset="0"/>
              <a:buChar char="•"/>
            </a:pPr>
            <a:r>
              <a:rPr lang="en-US" sz="1400" cap="none" dirty="0">
                <a:latin typeface="Bahnschrift SemiBold Condensed" panose="020B0502040204020203" pitchFamily="34" charset="0"/>
              </a:rPr>
              <a:t>Long Battery Life.</a:t>
            </a:r>
          </a:p>
          <a:p>
            <a:pPr marL="457200" indent="-457200" algn="l">
              <a:buFont typeface="Arial" panose="020B0604020202020204" pitchFamily="34" charset="0"/>
              <a:buChar char="•"/>
            </a:pPr>
            <a:r>
              <a:rPr lang="en-US" sz="1400" cap="none" dirty="0">
                <a:latin typeface="Bahnschrift SemiBold Condensed" panose="020B0502040204020203" pitchFamily="34" charset="0"/>
              </a:rPr>
              <a:t>Gesture Control</a:t>
            </a:r>
            <a:r>
              <a:rPr lang="en-US" sz="1400" cap="none" dirty="0" smtClean="0">
                <a:latin typeface="Bahnschrift SemiBold Condensed" panose="020B0502040204020203" pitchFamily="34" charset="0"/>
              </a:rPr>
              <a:t>.</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14" y="2215982"/>
            <a:ext cx="8645309" cy="4642017"/>
          </a:xfrm>
          <a:prstGeom prst="rect">
            <a:avLst/>
          </a:prstGeom>
        </p:spPr>
      </p:pic>
      <p:sp>
        <p:nvSpPr>
          <p:cNvPr id="7" name="Rectangle 6"/>
          <p:cNvSpPr/>
          <p:nvPr/>
        </p:nvSpPr>
        <p:spPr>
          <a:xfrm>
            <a:off x="8132655" y="751424"/>
            <a:ext cx="5146430" cy="1513235"/>
          </a:xfrm>
          <a:prstGeom prst="rect">
            <a:avLst/>
          </a:prstGeom>
        </p:spPr>
        <p:txBody>
          <a:bodyPr wrap="square">
            <a:spAutoFit/>
          </a:bodyPr>
          <a:lstStyle/>
          <a:p>
            <a:pPr lvl="0">
              <a:spcAft>
                <a:spcPts val="1000"/>
              </a:spcAft>
              <a:buClr>
                <a:prstClr val="white"/>
              </a:buClr>
              <a:buSzPct val="100000"/>
            </a:pPr>
            <a:r>
              <a:rPr lang="en-US" sz="2800" dirty="0">
                <a:solidFill>
                  <a:prstClr val="white"/>
                </a:solidFill>
                <a:latin typeface="Bahnschrift SemiBold Condensed" panose="020B0502040204020203" pitchFamily="34" charset="0"/>
              </a:rPr>
              <a:t>Key Advantages:</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Comprehensive health monitoring in a </a:t>
            </a:r>
            <a:r>
              <a:rPr lang="en-US" sz="1400" dirty="0" smtClean="0">
                <a:solidFill>
                  <a:prstClr val="white"/>
                </a:solidFill>
                <a:latin typeface="Bahnschrift SemiBold Condensed" panose="020B0502040204020203" pitchFamily="34" charset="0"/>
              </a:rPr>
              <a:t>small form </a:t>
            </a:r>
            <a:r>
              <a:rPr lang="en-US" sz="1400" dirty="0">
                <a:solidFill>
                  <a:prstClr val="white"/>
                </a:solidFill>
                <a:latin typeface="Bahnschrift SemiBold Condensed" panose="020B0502040204020203" pitchFamily="34" charset="0"/>
              </a:rPr>
              <a:t>factor.   </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Ai-powered personalization.   </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Seamless </a:t>
            </a:r>
            <a:r>
              <a:rPr lang="en-US" sz="1400" dirty="0" err="1">
                <a:solidFill>
                  <a:prstClr val="white"/>
                </a:solidFill>
                <a:latin typeface="Bahnschrift SemiBold Condensed" panose="020B0502040204020203" pitchFamily="34" charset="0"/>
              </a:rPr>
              <a:t>samsung</a:t>
            </a:r>
            <a:r>
              <a:rPr lang="en-US" sz="1400" dirty="0">
                <a:solidFill>
                  <a:prstClr val="white"/>
                </a:solidFill>
                <a:latin typeface="Bahnschrift SemiBold Condensed" panose="020B0502040204020203" pitchFamily="34" charset="0"/>
              </a:rPr>
              <a:t> ecosystem integration.</a:t>
            </a:r>
          </a:p>
          <a:p>
            <a:pPr marL="457200" lvl="0" indent="-457200">
              <a:buClr>
                <a:prstClr val="white"/>
              </a:buClr>
              <a:buSzPct val="100000"/>
              <a:buFont typeface="Arial" panose="020B0604020202020204" pitchFamily="34" charset="0"/>
              <a:buChar char="•"/>
            </a:pPr>
            <a:r>
              <a:rPr lang="en-IN" sz="1400" dirty="0">
                <a:solidFill>
                  <a:prstClr val="white"/>
                </a:solidFill>
                <a:latin typeface="Bahnschrift SemiBold Condensed" panose="020B0502040204020203" pitchFamily="34" charset="0"/>
              </a:rPr>
              <a:t>Long battery life</a:t>
            </a:r>
            <a:endParaRPr lang="en-US" sz="1400" dirty="0">
              <a:solidFill>
                <a:prstClr val="white"/>
              </a:solidFill>
              <a:latin typeface="Bahnschrift SemiBold Condensed" panose="020B0502040204020203" pitchFamily="34" charset="0"/>
            </a:endParaRPr>
          </a:p>
        </p:txBody>
      </p:sp>
    </p:spTree>
    <p:extLst>
      <p:ext uri="{BB962C8B-B14F-4D97-AF65-F5344CB8AC3E}">
        <p14:creationId xmlns:p14="http://schemas.microsoft.com/office/powerpoint/2010/main" val="1774323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a:solidFill>
                  <a:srgbClr val="FFFF00"/>
                </a:solidFill>
                <a:latin typeface="Stencil" panose="040409050D0802020404" pitchFamily="82" charset="0"/>
              </a:rPr>
              <a:t>Consumer Health Tech </a:t>
            </a:r>
          </a:p>
        </p:txBody>
      </p:sp>
      <p:sp>
        <p:nvSpPr>
          <p:cNvPr id="6" name="Subtitle 5"/>
          <p:cNvSpPr>
            <a:spLocks noGrp="1"/>
          </p:cNvSpPr>
          <p:nvPr>
            <p:ph type="subTitle" idx="1"/>
          </p:nvPr>
        </p:nvSpPr>
        <p:spPr>
          <a:xfrm>
            <a:off x="17144" y="811530"/>
            <a:ext cx="5956935" cy="6046470"/>
          </a:xfrm>
        </p:spPr>
        <p:txBody>
          <a:bodyPr>
            <a:normAutofit/>
          </a:bodyPr>
          <a:lstStyle/>
          <a:p>
            <a:pPr algn="l"/>
            <a:r>
              <a:rPr lang="en-US" dirty="0">
                <a:solidFill>
                  <a:srgbClr val="FFFF00"/>
                </a:solidFill>
                <a:latin typeface="Bodoni MT Black" panose="02070A03080606020203" pitchFamily="18" charset="0"/>
              </a:rPr>
              <a:t>The Whoop 4.0</a:t>
            </a:r>
            <a:r>
              <a:rPr lang="en-US" sz="1400" cap="none" dirty="0" smtClean="0">
                <a:latin typeface="Bahnschrift SemiBold Condensed" panose="020B0502040204020203" pitchFamily="34" charset="0"/>
              </a:rPr>
              <a:t>, </a:t>
            </a:r>
            <a:r>
              <a:rPr lang="en-US" sz="1600" cap="none" dirty="0">
                <a:latin typeface="Bahnschrift SemiBold Condensed" panose="020B0502040204020203" pitchFamily="34" charset="0"/>
              </a:rPr>
              <a:t>is a wearable health and fitness tracker that distinguishes itself by focusing on recovery, sleep optimization, and performance analysis. It's designed for athletes and individuals who are serious about tracking and improving their overall fitness and well-being. Unlike traditional smartwatches, Whoop doesn't have a screen; it's a sensor-packed band that relays data to a mobile app.</a:t>
            </a:r>
            <a:endParaRPr lang="en-US" sz="1400" cap="none" dirty="0" smtClean="0">
              <a:latin typeface="Bahnschrift SemiBold Condensed" panose="020B0502040204020203" pitchFamily="34" charset="0"/>
            </a:endParaRPr>
          </a:p>
          <a:p>
            <a:pPr algn="l"/>
            <a:r>
              <a:rPr lang="en-US" sz="2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Strain.</a:t>
            </a:r>
          </a:p>
          <a:p>
            <a:pPr marL="457200" indent="-457200" algn="l">
              <a:buFont typeface="Arial" panose="020B0604020202020204" pitchFamily="34" charset="0"/>
              <a:buChar char="•"/>
            </a:pPr>
            <a:r>
              <a:rPr lang="en-US" sz="1400" cap="none" dirty="0">
                <a:latin typeface="Bahnschrift SemiBold Condensed" panose="020B0502040204020203" pitchFamily="34" charset="0"/>
              </a:rPr>
              <a:t>Recovery.</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Sleep Tracking.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Heart Rate Variability (HRV) Monitoring.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Resting Heart Rate (RHR) Monitoring.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Blood Oxygen Monitoring.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Skin Temperature Monitoring.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Workout Detection and Classification.</a:t>
            </a:r>
          </a:p>
          <a:p>
            <a:pPr marL="457200" indent="-457200" algn="l">
              <a:buFont typeface="Arial" panose="020B0604020202020204" pitchFamily="34" charset="0"/>
              <a:buChar char="•"/>
            </a:pPr>
            <a:r>
              <a:rPr lang="en-US" sz="1400" cap="none" dirty="0">
                <a:latin typeface="Bahnschrift SemiBold Condensed" panose="020B0502040204020203" pitchFamily="34" charset="0"/>
              </a:rPr>
              <a:t>Journal.</a:t>
            </a:r>
          </a:p>
          <a:p>
            <a:pPr marL="457200" indent="-457200" algn="l">
              <a:buFont typeface="Arial" panose="020B0604020202020204" pitchFamily="34" charset="0"/>
              <a:buChar char="•"/>
            </a:pPr>
            <a:r>
              <a:rPr lang="en-US" sz="1400" cap="none" dirty="0">
                <a:latin typeface="Bahnschrift SemiBold Condensed" panose="020B0502040204020203" pitchFamily="34" charset="0"/>
              </a:rPr>
              <a:t>Whoop Membership.</a:t>
            </a:r>
            <a:endParaRPr lang="en-US" sz="1400" cap="none" dirty="0" smtClean="0">
              <a:latin typeface="Bahnschrift SemiBold Condensed" panose="020B0502040204020203"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14" y="2436935"/>
            <a:ext cx="8645309" cy="4200111"/>
          </a:xfrm>
          <a:prstGeom prst="rect">
            <a:avLst/>
          </a:prstGeom>
        </p:spPr>
      </p:pic>
      <p:sp>
        <p:nvSpPr>
          <p:cNvPr id="7" name="Rectangle 6"/>
          <p:cNvSpPr/>
          <p:nvPr/>
        </p:nvSpPr>
        <p:spPr>
          <a:xfrm>
            <a:off x="8132655" y="751424"/>
            <a:ext cx="5146430" cy="1513235"/>
          </a:xfrm>
          <a:prstGeom prst="rect">
            <a:avLst/>
          </a:prstGeom>
        </p:spPr>
        <p:txBody>
          <a:bodyPr wrap="square">
            <a:spAutoFit/>
          </a:bodyPr>
          <a:lstStyle/>
          <a:p>
            <a:pPr lvl="0">
              <a:spcAft>
                <a:spcPts val="1000"/>
              </a:spcAft>
              <a:buClr>
                <a:prstClr val="white"/>
              </a:buClr>
              <a:buSzPct val="100000"/>
            </a:pPr>
            <a:r>
              <a:rPr lang="en-US" sz="2800" dirty="0">
                <a:solidFill>
                  <a:prstClr val="white"/>
                </a:solidFill>
                <a:latin typeface="Bahnschrift SemiBold Condensed" panose="020B0502040204020203" pitchFamily="34" charset="0"/>
              </a:rPr>
              <a:t>Key Advantages:</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Focus on Recovery and Performance.</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Detailed Sleep Analysis.   </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Actionable Insights.   </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Community Features.</a:t>
            </a:r>
          </a:p>
        </p:txBody>
      </p:sp>
    </p:spTree>
    <p:extLst>
      <p:ext uri="{BB962C8B-B14F-4D97-AF65-F5344CB8AC3E}">
        <p14:creationId xmlns:p14="http://schemas.microsoft.com/office/powerpoint/2010/main" val="26615125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a:solidFill>
                  <a:srgbClr val="FFFF00"/>
                </a:solidFill>
                <a:latin typeface="Stencil" panose="040409050D0802020404" pitchFamily="82" charset="0"/>
              </a:rPr>
              <a:t>Consumer Health Tech </a:t>
            </a:r>
          </a:p>
        </p:txBody>
      </p:sp>
      <p:sp>
        <p:nvSpPr>
          <p:cNvPr id="6" name="Subtitle 5"/>
          <p:cNvSpPr>
            <a:spLocks noGrp="1"/>
          </p:cNvSpPr>
          <p:nvPr>
            <p:ph type="subTitle" idx="1"/>
          </p:nvPr>
        </p:nvSpPr>
        <p:spPr>
          <a:xfrm>
            <a:off x="17144" y="811530"/>
            <a:ext cx="5956935" cy="6046470"/>
          </a:xfrm>
        </p:spPr>
        <p:txBody>
          <a:bodyPr>
            <a:normAutofit lnSpcReduction="10000"/>
          </a:bodyPr>
          <a:lstStyle/>
          <a:p>
            <a:pPr algn="l"/>
            <a:r>
              <a:rPr lang="en-US" dirty="0" smtClean="0">
                <a:solidFill>
                  <a:srgbClr val="FFFF00"/>
                </a:solidFill>
                <a:latin typeface="Bodoni MT Black" panose="02070A03080606020203" pitchFamily="18" charset="0"/>
              </a:rPr>
              <a:t>VitalConnect </a:t>
            </a:r>
            <a:r>
              <a:rPr lang="en-US" dirty="0" err="1" smtClean="0">
                <a:solidFill>
                  <a:srgbClr val="FFFF00"/>
                </a:solidFill>
                <a:latin typeface="Bodoni MT Black" panose="02070A03080606020203" pitchFamily="18" charset="0"/>
              </a:rPr>
              <a:t>VitalPatch</a:t>
            </a:r>
            <a:r>
              <a:rPr lang="en-US" dirty="0" smtClean="0">
                <a:solidFill>
                  <a:srgbClr val="FFFF00"/>
                </a:solidFill>
                <a:latin typeface="Bodoni MT Black" panose="02070A03080606020203" pitchFamily="18" charset="0"/>
              </a:rPr>
              <a:t> </a:t>
            </a:r>
            <a:r>
              <a:rPr lang="en-US" sz="1600" cap="none" dirty="0" smtClean="0">
                <a:latin typeface="Bahnschrift SemiBold Condensed" panose="020B0502040204020203" pitchFamily="34" charset="0"/>
              </a:rPr>
              <a:t>is </a:t>
            </a:r>
            <a:r>
              <a:rPr lang="en-US" sz="1600" cap="none" dirty="0">
                <a:latin typeface="Bahnschrift SemiBold Condensed" panose="020B0502040204020203" pitchFamily="34" charset="0"/>
              </a:rPr>
              <a:t>a biosensor patch designed for continuous remote patient monitoring (RPM). It's a single-use, disposable patch that adheres to the chest and collects a variety of physiological data, transmitting it wirelessly to healthcare providers. It's primarily used in hospital settings, post-acute care, and clinical research rather than for consumer fitness tracking..</a:t>
            </a:r>
            <a:endParaRPr lang="en-US" sz="1400" cap="none" dirty="0" smtClean="0">
              <a:latin typeface="Bahnschrift SemiBold Condensed" panose="020B0502040204020203" pitchFamily="34" charset="0"/>
            </a:endParaRPr>
          </a:p>
          <a:p>
            <a:pPr algn="l"/>
            <a:r>
              <a:rPr lang="en-US" sz="2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Continuous Monitoring.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Data Collected.</a:t>
            </a:r>
          </a:p>
          <a:p>
            <a:pPr marL="457200" indent="-457200" algn="l">
              <a:buFont typeface="Arial" panose="020B0604020202020204" pitchFamily="34" charset="0"/>
              <a:buChar char="•"/>
            </a:pPr>
            <a:r>
              <a:rPr lang="en-US" sz="1400" cap="none" dirty="0">
                <a:latin typeface="Bahnschrift SemiBold Condensed" panose="020B0502040204020203" pitchFamily="34" charset="0"/>
              </a:rPr>
              <a:t>Heart Rate.</a:t>
            </a:r>
          </a:p>
          <a:p>
            <a:pPr marL="457200" indent="-457200" algn="l">
              <a:buFont typeface="Arial" panose="020B0604020202020204" pitchFamily="34" charset="0"/>
              <a:buChar char="•"/>
            </a:pPr>
            <a:r>
              <a:rPr lang="en-US" sz="1400" cap="none" dirty="0">
                <a:latin typeface="Bahnschrift SemiBold Condensed" panose="020B0502040204020203" pitchFamily="34" charset="0"/>
              </a:rPr>
              <a:t>Heart Rate Variability (HRV).</a:t>
            </a:r>
          </a:p>
          <a:p>
            <a:pPr marL="457200" indent="-457200" algn="l">
              <a:buFont typeface="Arial" panose="020B0604020202020204" pitchFamily="34" charset="0"/>
              <a:buChar char="•"/>
            </a:pPr>
            <a:r>
              <a:rPr lang="en-US" sz="1400" cap="none" dirty="0">
                <a:latin typeface="Bahnschrift SemiBold Condensed" panose="020B0502040204020203" pitchFamily="34" charset="0"/>
              </a:rPr>
              <a:t>Respiratory Rate.</a:t>
            </a:r>
          </a:p>
          <a:p>
            <a:pPr marL="457200" indent="-457200" algn="l">
              <a:buFont typeface="Arial" panose="020B0604020202020204" pitchFamily="34" charset="0"/>
              <a:buChar char="•"/>
            </a:pPr>
            <a:r>
              <a:rPr lang="en-US" sz="1400" cap="none" dirty="0">
                <a:latin typeface="Bahnschrift SemiBold Condensed" panose="020B0502040204020203" pitchFamily="34" charset="0"/>
              </a:rPr>
              <a:t>Body Temperature.</a:t>
            </a:r>
          </a:p>
          <a:p>
            <a:pPr marL="457200" indent="-457200" algn="l">
              <a:buFont typeface="Arial" panose="020B0604020202020204" pitchFamily="34" charset="0"/>
              <a:buChar char="•"/>
            </a:pPr>
            <a:r>
              <a:rPr lang="en-US" sz="1400" cap="none" dirty="0">
                <a:latin typeface="Bahnschrift SemiBold Condensed" panose="020B0502040204020203" pitchFamily="34" charset="0"/>
              </a:rPr>
              <a:t>Posture and Activity.</a:t>
            </a:r>
          </a:p>
          <a:p>
            <a:pPr marL="457200" indent="-457200" algn="l">
              <a:buFont typeface="Arial" panose="020B0604020202020204" pitchFamily="34" charset="0"/>
              <a:buChar char="•"/>
            </a:pPr>
            <a:r>
              <a:rPr lang="en-US" sz="1400" cap="none" dirty="0">
                <a:latin typeface="Bahnschrift SemiBold Condensed" panose="020B0502040204020203" pitchFamily="34" charset="0"/>
              </a:rPr>
              <a:t>Wireless Data Transmission.</a:t>
            </a:r>
          </a:p>
          <a:p>
            <a:pPr marL="457200" indent="-457200" algn="l">
              <a:buFont typeface="Arial" panose="020B0604020202020204" pitchFamily="34" charset="0"/>
              <a:buChar char="•"/>
            </a:pPr>
            <a:r>
              <a:rPr lang="en-US" sz="1400" cap="none" dirty="0">
                <a:latin typeface="Bahnschrift SemiBold Condensed" panose="020B0502040204020203" pitchFamily="34" charset="0"/>
              </a:rPr>
              <a:t>Remote Monitoring by Healthcare Providers.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Alerts and Notifications.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Single-Use and Disposable.</a:t>
            </a:r>
          </a:p>
          <a:p>
            <a:pPr marL="457200" indent="-457200" algn="l">
              <a:buFont typeface="Arial" panose="020B0604020202020204" pitchFamily="34" charset="0"/>
              <a:buChar char="•"/>
            </a:pPr>
            <a:r>
              <a:rPr lang="en-US" sz="1400" cap="none" dirty="0">
                <a:latin typeface="Bahnschrift SemiBold Condensed" panose="020B0502040204020203" pitchFamily="34" charset="0"/>
              </a:rPr>
              <a:t>Water-Resistant.</a:t>
            </a:r>
            <a:endParaRPr lang="en-US" sz="1400" cap="none" dirty="0" smtClean="0">
              <a:latin typeface="Bahnschrift SemiBold Condensed" panose="020B0502040204020203"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4820" y="2406385"/>
            <a:ext cx="7934304" cy="4463046"/>
          </a:xfrm>
          <a:prstGeom prst="rect">
            <a:avLst/>
          </a:prstGeom>
        </p:spPr>
      </p:pic>
      <p:sp>
        <p:nvSpPr>
          <p:cNvPr id="7" name="Rectangle 6"/>
          <p:cNvSpPr/>
          <p:nvPr/>
        </p:nvSpPr>
        <p:spPr>
          <a:xfrm>
            <a:off x="8132655" y="709041"/>
            <a:ext cx="5146430" cy="1728678"/>
          </a:xfrm>
          <a:prstGeom prst="rect">
            <a:avLst/>
          </a:prstGeom>
        </p:spPr>
        <p:txBody>
          <a:bodyPr wrap="square">
            <a:spAutoFit/>
          </a:bodyPr>
          <a:lstStyle/>
          <a:p>
            <a:pPr lvl="0">
              <a:spcAft>
                <a:spcPts val="1000"/>
              </a:spcAft>
              <a:buClr>
                <a:prstClr val="white"/>
              </a:buClr>
              <a:buSzPct val="100000"/>
            </a:pPr>
            <a:r>
              <a:rPr lang="en-US" sz="2800" dirty="0">
                <a:solidFill>
                  <a:prstClr val="white"/>
                </a:solidFill>
                <a:latin typeface="Bahnschrift SemiBold Condensed" panose="020B0502040204020203" pitchFamily="34" charset="0"/>
              </a:rPr>
              <a:t>Key Advantages:</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Early Detection of Deterioration.</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Reduced Hospital Readmissions.   </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Improved Patient Outcomes.   </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Increased Efficiency for Healthcare Providers</a:t>
            </a:r>
            <a:r>
              <a:rPr lang="en-US" sz="1400" dirty="0" smtClean="0">
                <a:solidFill>
                  <a:prstClr val="white"/>
                </a:solidFill>
                <a:latin typeface="Bahnschrift SemiBold Condensed" panose="020B0502040204020203" pitchFamily="34" charset="0"/>
              </a:rPr>
              <a:t>.</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Data for Clinical Research</a:t>
            </a:r>
          </a:p>
        </p:txBody>
      </p:sp>
    </p:spTree>
    <p:extLst>
      <p:ext uri="{BB962C8B-B14F-4D97-AF65-F5344CB8AC3E}">
        <p14:creationId xmlns:p14="http://schemas.microsoft.com/office/powerpoint/2010/main" val="2682533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a:solidFill>
                  <a:srgbClr val="FFFF00"/>
                </a:solidFill>
                <a:latin typeface="Stencil" panose="040409050D0802020404" pitchFamily="82" charset="0"/>
              </a:rPr>
              <a:t>Consumer Health Tech </a:t>
            </a:r>
          </a:p>
        </p:txBody>
      </p:sp>
      <p:sp>
        <p:nvSpPr>
          <p:cNvPr id="6" name="Subtitle 5"/>
          <p:cNvSpPr>
            <a:spLocks noGrp="1"/>
          </p:cNvSpPr>
          <p:nvPr>
            <p:ph type="subTitle" idx="1"/>
          </p:nvPr>
        </p:nvSpPr>
        <p:spPr>
          <a:xfrm>
            <a:off x="17144" y="811530"/>
            <a:ext cx="5956935" cy="6046470"/>
          </a:xfrm>
        </p:spPr>
        <p:txBody>
          <a:bodyPr>
            <a:normAutofit fontScale="92500" lnSpcReduction="10000"/>
          </a:bodyPr>
          <a:lstStyle/>
          <a:p>
            <a:pPr algn="l"/>
            <a:r>
              <a:rPr lang="en-US" dirty="0">
                <a:solidFill>
                  <a:srgbClr val="FFFF00"/>
                </a:solidFill>
                <a:latin typeface="Bodoni MT Black" panose="02070A03080606020203" pitchFamily="18" charset="0"/>
              </a:rPr>
              <a:t>Biostrap </a:t>
            </a:r>
            <a:r>
              <a:rPr lang="en-US" dirty="0" smtClean="0">
                <a:solidFill>
                  <a:srgbClr val="FFFF00"/>
                </a:solidFill>
                <a:latin typeface="Bodoni MT Black" panose="02070A03080606020203" pitchFamily="18" charset="0"/>
              </a:rPr>
              <a:t>EVO </a:t>
            </a:r>
            <a:r>
              <a:rPr lang="en-US" sz="1600" cap="none" dirty="0">
                <a:latin typeface="Bahnschrift SemiBold Condensed" panose="020B0502040204020203" pitchFamily="34" charset="0"/>
              </a:rPr>
              <a:t>is a wearable health and fitness tracker that focuses on providing detailed physiological data and insights, particularly related to sleep, recovery, and performance. It differentiates itself through its use of multiple sensors and advanced analytics. Unlike some other wearables that focus primarily on activity tracking, Biostrap emphasizes a more holistic view of well-being.</a:t>
            </a:r>
            <a:endParaRPr lang="en-US" sz="1400" cap="none" dirty="0" smtClean="0">
              <a:latin typeface="Bahnschrift SemiBold Condensed" panose="020B0502040204020203" pitchFamily="34" charset="0"/>
            </a:endParaRPr>
          </a:p>
          <a:p>
            <a:pPr algn="l"/>
            <a:r>
              <a:rPr lang="en-US" sz="2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Multi-Sensor Platform: Biostrap EVO uses a combination of sensors to gather data:</a:t>
            </a:r>
          </a:p>
          <a:p>
            <a:pPr marL="914400" lvl="1" indent="-457200" algn="l">
              <a:buFont typeface="Arial" panose="020B0604020202020204" pitchFamily="34" charset="0"/>
              <a:buChar char="•"/>
            </a:pPr>
            <a:r>
              <a:rPr lang="en-US" sz="1200" cap="none" dirty="0" err="1" smtClean="0">
                <a:latin typeface="Bahnschrift SemiBold Condensed" panose="020B0502040204020203" pitchFamily="34" charset="0"/>
              </a:rPr>
              <a:t>Photoplethysmography</a:t>
            </a:r>
            <a:r>
              <a:rPr lang="en-US" sz="1200" cap="none" dirty="0" smtClean="0">
                <a:latin typeface="Bahnschrift SemiBold Condensed" panose="020B0502040204020203" pitchFamily="34" charset="0"/>
              </a:rPr>
              <a:t> </a:t>
            </a:r>
            <a:r>
              <a:rPr lang="en-US" sz="1200" cap="none" dirty="0">
                <a:latin typeface="Bahnschrift SemiBold Condensed" panose="020B0502040204020203" pitchFamily="34" charset="0"/>
              </a:rPr>
              <a:t>(PPG) Sensor.</a:t>
            </a: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3-Axis </a:t>
            </a:r>
            <a:r>
              <a:rPr lang="en-US" sz="1200" cap="none" dirty="0">
                <a:latin typeface="Bahnschrift SemiBold Condensed" panose="020B0502040204020203" pitchFamily="34" charset="0"/>
              </a:rPr>
              <a:t>Accelerometer.</a:t>
            </a: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Gyroscopic </a:t>
            </a:r>
            <a:r>
              <a:rPr lang="en-US" sz="1200" cap="none" dirty="0">
                <a:latin typeface="Bahnschrift SemiBold Condensed" panose="020B0502040204020203" pitchFamily="34" charset="0"/>
              </a:rPr>
              <a:t>Sensor</a:t>
            </a:r>
            <a:r>
              <a:rPr lang="en-US" sz="1200" cap="none" dirty="0" smtClean="0">
                <a:latin typeface="Bahnschrift SemiBold Condensed" panose="020B0502040204020203" pitchFamily="34" charset="0"/>
              </a:rPr>
              <a:t>.</a:t>
            </a:r>
            <a:endParaRPr lang="en-US" sz="1200" cap="none" dirty="0">
              <a:latin typeface="Bahnschrift SemiBold Condensed" panose="020B0502040204020203" pitchFamily="34" charset="0"/>
            </a:endParaRPr>
          </a:p>
          <a:p>
            <a:pPr marL="457200" indent="-457200" algn="l">
              <a:buFont typeface="Arial" panose="020B0604020202020204" pitchFamily="34" charset="0"/>
              <a:buChar char="•"/>
            </a:pPr>
            <a:r>
              <a:rPr lang="en-US" sz="1400" cap="none" dirty="0">
                <a:latin typeface="Bahnschrift SemiBold Condensed" panose="020B0502040204020203" pitchFamily="34" charset="0"/>
              </a:rPr>
              <a:t>Advanced Sleep Tracking: Biostrap offers detailed sleep </a:t>
            </a:r>
            <a:r>
              <a:rPr lang="en-US" sz="1400" cap="none" dirty="0" smtClean="0">
                <a:latin typeface="Bahnschrift SemiBold Condensed" panose="020B0502040204020203" pitchFamily="34" charset="0"/>
              </a:rPr>
              <a:t>analysis:</a:t>
            </a:r>
            <a:endParaRPr lang="en-US" sz="1400" cap="none" dirty="0">
              <a:latin typeface="Bahnschrift SemiBold Condensed" panose="020B0502040204020203" pitchFamily="34" charset="0"/>
            </a:endParaRP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Sleep </a:t>
            </a:r>
            <a:r>
              <a:rPr lang="en-US" sz="1200" cap="none" dirty="0">
                <a:latin typeface="Bahnschrift SemiBold Condensed" panose="020B0502040204020203" pitchFamily="34" charset="0"/>
              </a:rPr>
              <a:t>Stages.</a:t>
            </a: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Sleep </a:t>
            </a:r>
            <a:r>
              <a:rPr lang="en-US" sz="1200" cap="none" dirty="0">
                <a:latin typeface="Bahnschrift SemiBold Condensed" panose="020B0502040204020203" pitchFamily="34" charset="0"/>
              </a:rPr>
              <a:t>Time and Efficiency.</a:t>
            </a: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Sleep </a:t>
            </a:r>
            <a:r>
              <a:rPr lang="en-US" sz="1200" cap="none" dirty="0">
                <a:latin typeface="Bahnschrift SemiBold Condensed" panose="020B0502040204020203" pitchFamily="34" charset="0"/>
              </a:rPr>
              <a:t>Latency.</a:t>
            </a: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Sleep </a:t>
            </a:r>
            <a:r>
              <a:rPr lang="en-US" sz="1200" cap="none" dirty="0">
                <a:latin typeface="Bahnschrift SemiBold Condensed" panose="020B0502040204020203" pitchFamily="34" charset="0"/>
              </a:rPr>
              <a:t>Fragmentation.</a:t>
            </a:r>
          </a:p>
          <a:p>
            <a:pPr marL="914400" lvl="1" indent="-457200" algn="l">
              <a:buFont typeface="Arial" panose="020B0604020202020204" pitchFamily="34" charset="0"/>
              <a:buChar char="•"/>
            </a:pPr>
            <a:r>
              <a:rPr lang="en-US" sz="1200" cap="none" dirty="0" smtClean="0">
                <a:latin typeface="Bahnschrift SemiBold Condensed" panose="020B0502040204020203" pitchFamily="34" charset="0"/>
              </a:rPr>
              <a:t>Recovery </a:t>
            </a:r>
            <a:r>
              <a:rPr lang="en-US" sz="1200" cap="none" dirty="0">
                <a:latin typeface="Bahnschrift SemiBold Condensed" panose="020B0502040204020203" pitchFamily="34" charset="0"/>
              </a:rPr>
              <a:t>Monitoring</a:t>
            </a:r>
            <a:r>
              <a:rPr lang="en-US" sz="1200" cap="none" dirty="0" smtClean="0">
                <a:latin typeface="Bahnschrift SemiBold Condensed" panose="020B0502040204020203" pitchFamily="34" charset="0"/>
              </a:rPr>
              <a:t>.</a:t>
            </a:r>
            <a:endParaRPr lang="en-US" sz="1200" cap="none" dirty="0">
              <a:latin typeface="Bahnschrift SemiBold Condensed" panose="020B0502040204020203" pitchFamily="34" charset="0"/>
            </a:endParaRPr>
          </a:p>
          <a:p>
            <a:pPr marL="457200" indent="-457200" algn="l">
              <a:buFont typeface="Arial" panose="020B0604020202020204" pitchFamily="34" charset="0"/>
              <a:buChar char="•"/>
            </a:pPr>
            <a:r>
              <a:rPr lang="en-US" sz="1400" cap="none" dirty="0">
                <a:latin typeface="Bahnschrift SemiBold Condensed" panose="020B0502040204020203" pitchFamily="34" charset="0"/>
              </a:rPr>
              <a:t>Workout Tracking</a:t>
            </a:r>
            <a:r>
              <a:rPr lang="en-US" sz="1400" cap="none" dirty="0" smtClean="0">
                <a:latin typeface="Bahnschrift SemiBold Condensed" panose="020B0502040204020203" pitchFamily="34" charset="0"/>
              </a:rPr>
              <a:t>.</a:t>
            </a:r>
            <a:endParaRPr lang="en-US" sz="1400" cap="none" dirty="0">
              <a:latin typeface="Bahnschrift SemiBold Condensed" panose="020B0502040204020203" pitchFamily="34" charset="0"/>
            </a:endParaRPr>
          </a:p>
          <a:p>
            <a:pPr marL="457200" indent="-457200" algn="l">
              <a:buFont typeface="Arial" panose="020B0604020202020204" pitchFamily="34" charset="0"/>
              <a:buChar char="•"/>
            </a:pPr>
            <a:r>
              <a:rPr lang="en-US" sz="1400" cap="none" dirty="0">
                <a:latin typeface="Bahnschrift SemiBold Condensed" panose="020B0502040204020203" pitchFamily="34" charset="0"/>
              </a:rPr>
              <a:t>Heart Rate Variability (HRV) Analysis</a:t>
            </a:r>
            <a:r>
              <a:rPr lang="en-US" sz="1400" cap="none" dirty="0" smtClean="0">
                <a:latin typeface="Bahnschrift SemiBold Condensed" panose="020B0502040204020203" pitchFamily="34" charset="0"/>
              </a:rPr>
              <a:t>.</a:t>
            </a:r>
            <a:endParaRPr lang="en-US" sz="1400" cap="none" dirty="0">
              <a:latin typeface="Bahnschrift SemiBold Condensed" panose="020B0502040204020203" pitchFamily="34" charset="0"/>
            </a:endParaRPr>
          </a:p>
          <a:p>
            <a:pPr marL="457200" indent="-457200" algn="l">
              <a:buFont typeface="Arial" panose="020B0604020202020204" pitchFamily="34" charset="0"/>
              <a:buChar char="•"/>
            </a:pPr>
            <a:r>
              <a:rPr lang="en-US" sz="1400" cap="none" dirty="0">
                <a:latin typeface="Bahnschrift SemiBold Condensed" panose="020B0502040204020203" pitchFamily="34" charset="0"/>
              </a:rPr>
              <a:t>Blood Oxygen (SpO2) Monitoring</a:t>
            </a:r>
            <a:r>
              <a:rPr lang="en-US" sz="1400" cap="none" dirty="0" smtClean="0">
                <a:latin typeface="Bahnschrift SemiBold Condensed" panose="020B0502040204020203" pitchFamily="34" charset="0"/>
              </a:rPr>
              <a:t>.</a:t>
            </a:r>
            <a:endParaRPr lang="en-US" sz="1400" cap="none" dirty="0">
              <a:latin typeface="Bahnschrift SemiBold Condensed" panose="020B0502040204020203" pitchFamily="34" charset="0"/>
            </a:endParaRPr>
          </a:p>
          <a:p>
            <a:pPr marL="457200" indent="-457200" algn="l">
              <a:buFont typeface="Arial" panose="020B0604020202020204" pitchFamily="34" charset="0"/>
              <a:buChar char="•"/>
            </a:pPr>
            <a:r>
              <a:rPr lang="en-US" sz="1400" cap="none" dirty="0">
                <a:latin typeface="Bahnschrift SemiBold Condensed" panose="020B0502040204020203" pitchFamily="34" charset="0"/>
              </a:rPr>
              <a:t>Biostrap App</a:t>
            </a:r>
            <a:r>
              <a:rPr lang="en-US" sz="1400" cap="none" dirty="0" smtClean="0">
                <a:latin typeface="Bahnschrift SemiBold Condensed" panose="020B0502040204020203" pitchFamily="34" charset="0"/>
              </a:rPr>
              <a:t>.</a:t>
            </a:r>
            <a:endParaRPr lang="en-US" sz="1400" cap="none" dirty="0">
              <a:latin typeface="Bahnschrift SemiBold Condensed" panose="020B0502040204020203" pitchFamily="34" charset="0"/>
            </a:endParaRPr>
          </a:p>
          <a:p>
            <a:pPr marL="457200" indent="-457200" algn="l">
              <a:buFont typeface="Arial" panose="020B0604020202020204" pitchFamily="34" charset="0"/>
              <a:buChar char="•"/>
            </a:pPr>
            <a:r>
              <a:rPr lang="en-US" sz="1400" cap="none" dirty="0">
                <a:latin typeface="Bahnschrift SemiBold Condensed" panose="020B0502040204020203" pitchFamily="34" charset="0"/>
              </a:rPr>
              <a:t>Wristband and Shoe Pod Options.</a:t>
            </a:r>
            <a:endParaRPr lang="en-US" sz="1400" cap="none" dirty="0" smtClean="0">
              <a:latin typeface="Bahnschrift SemiBold Condensed" panose="020B0502040204020203" pitchFamily="34" charset="0"/>
            </a:endParaRP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8845" r="21746"/>
          <a:stretch/>
        </p:blipFill>
        <p:spPr>
          <a:xfrm>
            <a:off x="7934535" y="2843581"/>
            <a:ext cx="4251960" cy="4025848"/>
          </a:xfrm>
          <a:prstGeom prst="rect">
            <a:avLst/>
          </a:prstGeom>
        </p:spPr>
      </p:pic>
      <p:sp>
        <p:nvSpPr>
          <p:cNvPr id="7" name="Rectangle 6"/>
          <p:cNvSpPr/>
          <p:nvPr/>
        </p:nvSpPr>
        <p:spPr>
          <a:xfrm>
            <a:off x="6174083" y="1068650"/>
            <a:ext cx="5146430" cy="1728678"/>
          </a:xfrm>
          <a:prstGeom prst="rect">
            <a:avLst/>
          </a:prstGeom>
        </p:spPr>
        <p:txBody>
          <a:bodyPr wrap="square">
            <a:spAutoFit/>
          </a:bodyPr>
          <a:lstStyle/>
          <a:p>
            <a:pPr lvl="0">
              <a:spcAft>
                <a:spcPts val="1000"/>
              </a:spcAft>
              <a:buClr>
                <a:prstClr val="white"/>
              </a:buClr>
              <a:buSzPct val="100000"/>
            </a:pPr>
            <a:r>
              <a:rPr lang="en-US" sz="2800" dirty="0">
                <a:solidFill>
                  <a:prstClr val="white"/>
                </a:solidFill>
                <a:latin typeface="Bahnschrift SemiBold Condensed" panose="020B0502040204020203" pitchFamily="34" charset="0"/>
              </a:rPr>
              <a:t>Key Advantages:</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Early Detection of Deterioration.</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Reduced Hospital Readmissions.   </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Improved Patient Outcomes.   </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Increased Efficiency for Healthcare Providers</a:t>
            </a:r>
            <a:r>
              <a:rPr lang="en-US" sz="1400" dirty="0" smtClean="0">
                <a:solidFill>
                  <a:prstClr val="white"/>
                </a:solidFill>
                <a:latin typeface="Bahnschrift SemiBold Condensed" panose="020B0502040204020203" pitchFamily="34" charset="0"/>
              </a:rPr>
              <a:t>.</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Data for Clinical Research</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2855011"/>
            <a:ext cx="7865724" cy="40289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9750" y="37804"/>
            <a:ext cx="2769805" cy="2769805"/>
          </a:xfrm>
          <a:prstGeom prst="rect">
            <a:avLst/>
          </a:prstGeom>
        </p:spPr>
      </p:pic>
    </p:spTree>
    <p:extLst>
      <p:ext uri="{BB962C8B-B14F-4D97-AF65-F5344CB8AC3E}">
        <p14:creationId xmlns:p14="http://schemas.microsoft.com/office/powerpoint/2010/main" val="125825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a:solidFill>
                  <a:srgbClr val="FFFF00"/>
                </a:solidFill>
                <a:latin typeface="Stencil" panose="040409050D0802020404" pitchFamily="82" charset="0"/>
              </a:rPr>
              <a:t>Consumer Health Tech </a:t>
            </a:r>
          </a:p>
        </p:txBody>
      </p:sp>
      <p:sp>
        <p:nvSpPr>
          <p:cNvPr id="6" name="Subtitle 5"/>
          <p:cNvSpPr>
            <a:spLocks noGrp="1"/>
          </p:cNvSpPr>
          <p:nvPr>
            <p:ph type="subTitle" idx="1"/>
          </p:nvPr>
        </p:nvSpPr>
        <p:spPr>
          <a:xfrm>
            <a:off x="17144" y="811530"/>
            <a:ext cx="5956935" cy="6046470"/>
          </a:xfrm>
        </p:spPr>
        <p:txBody>
          <a:bodyPr>
            <a:normAutofit/>
          </a:bodyPr>
          <a:lstStyle/>
          <a:p>
            <a:pPr algn="l"/>
            <a:r>
              <a:rPr lang="en-US" dirty="0">
                <a:solidFill>
                  <a:srgbClr val="FFFF00"/>
                </a:solidFill>
                <a:latin typeface="Bodoni MT Black" panose="02070A03080606020203" pitchFamily="18" charset="0"/>
              </a:rPr>
              <a:t>Cardea SOLO</a:t>
            </a:r>
            <a:r>
              <a:rPr lang="en-US" dirty="0" smtClean="0">
                <a:solidFill>
                  <a:srgbClr val="FFFF00"/>
                </a:solidFill>
                <a:latin typeface="Bodoni MT Black" panose="02070A03080606020203" pitchFamily="18" charset="0"/>
              </a:rPr>
              <a:t>™ </a:t>
            </a:r>
            <a:r>
              <a:rPr lang="en-US" sz="1600" cap="none" dirty="0">
                <a:latin typeface="Bahnschrift SemiBold Condensed" panose="020B0502040204020203" pitchFamily="34" charset="0"/>
              </a:rPr>
              <a:t>is a single-use, disposable, wireless electrocardiogram (ECG) monitoring system. It's designed for short-term cardiac monitoring, typically up to 7 days, to detect and diagnose cardiac arrhythmias, including atrial fibrillation (</a:t>
            </a:r>
            <a:r>
              <a:rPr lang="en-US" sz="1600" cap="none" dirty="0" err="1">
                <a:latin typeface="Bahnschrift SemiBold Condensed" panose="020B0502040204020203" pitchFamily="34" charset="0"/>
              </a:rPr>
              <a:t>AFib</a:t>
            </a:r>
            <a:r>
              <a:rPr lang="en-US" sz="1600" cap="none" dirty="0">
                <a:latin typeface="Bahnschrift SemiBold Condensed" panose="020B0502040204020203" pitchFamily="34" charset="0"/>
              </a:rPr>
              <a:t>). Unlike traditional </a:t>
            </a:r>
            <a:r>
              <a:rPr lang="en-US" sz="1600" cap="none" dirty="0" err="1">
                <a:latin typeface="Bahnschrift SemiBold Condensed" panose="020B0502040204020203" pitchFamily="34" charset="0"/>
              </a:rPr>
              <a:t>Holter</a:t>
            </a:r>
            <a:r>
              <a:rPr lang="en-US" sz="1600" cap="none" dirty="0">
                <a:latin typeface="Bahnschrift SemiBold Condensed" panose="020B0502040204020203" pitchFamily="34" charset="0"/>
              </a:rPr>
              <a:t> monitors or event recorders, Cardea SOLO is a patch-based system that simplifies the monitoring process for both patients and clinicians.</a:t>
            </a:r>
            <a:endParaRPr lang="en-US" sz="1400" cap="none" dirty="0" smtClean="0">
              <a:latin typeface="Bahnschrift SemiBold Condensed" panose="020B0502040204020203" pitchFamily="34" charset="0"/>
            </a:endParaRPr>
          </a:p>
          <a:p>
            <a:pPr algn="l"/>
            <a:r>
              <a:rPr lang="en-US" sz="2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Single-Use and Disposable.</a:t>
            </a:r>
          </a:p>
          <a:p>
            <a:pPr marL="457200" indent="-457200" algn="l">
              <a:buFont typeface="Arial" panose="020B0604020202020204" pitchFamily="34" charset="0"/>
              <a:buChar char="•"/>
            </a:pPr>
            <a:r>
              <a:rPr lang="en-US" sz="1400" cap="none" dirty="0">
                <a:latin typeface="Bahnschrift SemiBold Condensed" panose="020B0502040204020203" pitchFamily="34" charset="0"/>
              </a:rPr>
              <a:t>Wireless and Leadless.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Continuous ECG Recording.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Automated Analysis.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Cloud-Based Platform.</a:t>
            </a:r>
          </a:p>
          <a:p>
            <a:pPr marL="457200" indent="-457200" algn="l">
              <a:buFont typeface="Arial" panose="020B0604020202020204" pitchFamily="34" charset="0"/>
              <a:buChar char="•"/>
            </a:pPr>
            <a:r>
              <a:rPr lang="en-US" sz="1400" cap="none" dirty="0">
                <a:latin typeface="Bahnschrift SemiBold Condensed" panose="020B0502040204020203" pitchFamily="34" charset="0"/>
              </a:rPr>
              <a:t>Clinician Review and Reporting.</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Simplified Application and Removal.</a:t>
            </a:r>
          </a:p>
          <a:p>
            <a:pPr marL="457200" indent="-457200" algn="l">
              <a:buFont typeface="Arial" panose="020B0604020202020204" pitchFamily="34" charset="0"/>
              <a:buChar char="•"/>
            </a:pPr>
            <a:r>
              <a:rPr lang="en-US" sz="1400" cap="none" dirty="0">
                <a:latin typeface="Bahnschrift SemiBold Condensed" panose="020B0502040204020203" pitchFamily="34" charset="0"/>
              </a:rPr>
              <a:t>Water-Resistant.</a:t>
            </a:r>
            <a:endParaRPr lang="en-US" sz="1400" cap="none" dirty="0" smtClean="0">
              <a:latin typeface="Bahnschrift SemiBold Condensed" panose="020B0502040204020203" pitchFamily="34" charset="0"/>
            </a:endParaRPr>
          </a:p>
        </p:txBody>
      </p:sp>
      <p:sp>
        <p:nvSpPr>
          <p:cNvPr id="7" name="Rectangle 6"/>
          <p:cNvSpPr/>
          <p:nvPr/>
        </p:nvSpPr>
        <p:spPr>
          <a:xfrm>
            <a:off x="6174083" y="1068650"/>
            <a:ext cx="5146430" cy="1728678"/>
          </a:xfrm>
          <a:prstGeom prst="rect">
            <a:avLst/>
          </a:prstGeom>
        </p:spPr>
        <p:txBody>
          <a:bodyPr wrap="square">
            <a:spAutoFit/>
          </a:bodyPr>
          <a:lstStyle/>
          <a:p>
            <a:pPr lvl="0">
              <a:spcAft>
                <a:spcPts val="1000"/>
              </a:spcAft>
              <a:buClr>
                <a:prstClr val="white"/>
              </a:buClr>
              <a:buSzPct val="100000"/>
            </a:pPr>
            <a:r>
              <a:rPr lang="en-US" sz="2800" dirty="0">
                <a:solidFill>
                  <a:prstClr val="white"/>
                </a:solidFill>
                <a:latin typeface="Bahnschrift SemiBold Condensed" panose="020B0502040204020203" pitchFamily="34" charset="0"/>
              </a:rPr>
              <a:t>Key Advantages:</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Improved Patient Compliance.</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Simplified Workflow for Clinicians.</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Enhanced Diagnostic Yield.</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Reduced Risk of Infection.</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Remote Monitoring Capabilities.</a:t>
            </a:r>
            <a:endParaRPr lang="en-US" sz="1400" dirty="0">
              <a:solidFill>
                <a:prstClr val="white"/>
              </a:solidFill>
              <a:latin typeface="Bahnschrift SemiBold Condensed" panose="020B0502040204020203" pitchFamily="34"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631" y="537605"/>
            <a:ext cx="2778369" cy="382025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6691" y="3065879"/>
            <a:ext cx="9425309" cy="3836524"/>
          </a:xfrm>
          <a:prstGeom prst="rect">
            <a:avLst/>
          </a:prstGeom>
        </p:spPr>
      </p:pic>
    </p:spTree>
    <p:extLst>
      <p:ext uri="{BB962C8B-B14F-4D97-AF65-F5344CB8AC3E}">
        <p14:creationId xmlns:p14="http://schemas.microsoft.com/office/powerpoint/2010/main" val="21626060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a:solidFill>
                  <a:srgbClr val="FFFF00"/>
                </a:solidFill>
                <a:latin typeface="Stencil" panose="040409050D0802020404" pitchFamily="82" charset="0"/>
              </a:rPr>
              <a:t>Consumer Health Tech </a:t>
            </a:r>
          </a:p>
        </p:txBody>
      </p:sp>
      <p:sp>
        <p:nvSpPr>
          <p:cNvPr id="6" name="Subtitle 5"/>
          <p:cNvSpPr>
            <a:spLocks noGrp="1"/>
          </p:cNvSpPr>
          <p:nvPr>
            <p:ph type="subTitle" idx="1"/>
          </p:nvPr>
        </p:nvSpPr>
        <p:spPr>
          <a:xfrm>
            <a:off x="17144" y="811530"/>
            <a:ext cx="5956935" cy="6046470"/>
          </a:xfrm>
        </p:spPr>
        <p:txBody>
          <a:bodyPr>
            <a:normAutofit lnSpcReduction="10000"/>
          </a:bodyPr>
          <a:lstStyle/>
          <a:p>
            <a:pPr algn="l"/>
            <a:r>
              <a:rPr lang="en-US" dirty="0">
                <a:solidFill>
                  <a:srgbClr val="FFFF00"/>
                </a:solidFill>
                <a:latin typeface="Bodoni MT Black" panose="02070A03080606020203" pitchFamily="18" charset="0"/>
              </a:rPr>
              <a:t>Current </a:t>
            </a:r>
            <a:r>
              <a:rPr lang="en-US" dirty="0" smtClean="0">
                <a:solidFill>
                  <a:srgbClr val="FFFF00"/>
                </a:solidFill>
                <a:latin typeface="Bodoni MT Black" panose="02070A03080606020203" pitchFamily="18" charset="0"/>
              </a:rPr>
              <a:t>Health </a:t>
            </a:r>
            <a:r>
              <a:rPr lang="en-US" sz="1600" cap="none" dirty="0">
                <a:latin typeface="Bahnschrift SemiBold Condensed" panose="020B0502040204020203" pitchFamily="34" charset="0"/>
              </a:rPr>
              <a:t> (now part of Best Buy Health) is a remote patient monitoring (RPM) platform that combines wearable sensors, software, and services to enable continuous monitoring of patients outside of traditional healthcare settings. It's designed to facilitate proactive care, improve patient outcomes, and reduce healthcare costs. Unlike single-purpose wearable devices, Current Health provides a more comprehensive platform approach. </a:t>
            </a:r>
            <a:endParaRPr lang="en-US" sz="1400" cap="none" dirty="0" smtClean="0">
              <a:latin typeface="Bahnschrift SemiBold Condensed" panose="020B0502040204020203" pitchFamily="34" charset="0"/>
            </a:endParaRPr>
          </a:p>
          <a:p>
            <a:pPr algn="l"/>
            <a:r>
              <a:rPr lang="en-US" sz="2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Wearable Sensors.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Wrist-worn sensor.</a:t>
            </a:r>
          </a:p>
          <a:p>
            <a:pPr marL="457200" indent="-457200" algn="l">
              <a:buFont typeface="Arial" panose="020B0604020202020204" pitchFamily="34" charset="0"/>
              <a:buChar char="•"/>
            </a:pPr>
            <a:r>
              <a:rPr lang="en-US" sz="1400" cap="none" dirty="0">
                <a:latin typeface="Bahnschrift SemiBold Condensed" panose="020B0502040204020203" pitchFamily="34" charset="0"/>
              </a:rPr>
              <a:t>Optional wireless blood pressure cuff.</a:t>
            </a:r>
          </a:p>
          <a:p>
            <a:pPr marL="457200" indent="-457200" algn="l">
              <a:buFont typeface="Arial" panose="020B0604020202020204" pitchFamily="34" charset="0"/>
              <a:buChar char="•"/>
            </a:pPr>
            <a:r>
              <a:rPr lang="en-US" sz="1400" cap="none" dirty="0">
                <a:latin typeface="Bahnschrift SemiBold Condensed" panose="020B0502040204020203" pitchFamily="34" charset="0"/>
              </a:rPr>
              <a:t>Optional weight scale.</a:t>
            </a:r>
          </a:p>
          <a:p>
            <a:pPr marL="457200" indent="-457200" algn="l">
              <a:buFont typeface="Arial" panose="020B0604020202020204" pitchFamily="34" charset="0"/>
              <a:buChar char="•"/>
            </a:pPr>
            <a:r>
              <a:rPr lang="en-US" sz="1400" cap="none" dirty="0">
                <a:latin typeface="Bahnschrift SemiBold Condensed" panose="020B0502040204020203" pitchFamily="34" charset="0"/>
              </a:rPr>
              <a:t>Continuous Physiological Data Collection.</a:t>
            </a:r>
          </a:p>
          <a:p>
            <a:pPr marL="457200" indent="-457200" algn="l">
              <a:buFont typeface="Arial" panose="020B0604020202020204" pitchFamily="34" charset="0"/>
              <a:buChar char="•"/>
            </a:pPr>
            <a:r>
              <a:rPr lang="en-US" sz="1400" cap="none" dirty="0">
                <a:latin typeface="Bahnschrift SemiBold Condensed" panose="020B0502040204020203" pitchFamily="34" charset="0"/>
              </a:rPr>
              <a:t>Data Aggregation and Integration.</a:t>
            </a:r>
          </a:p>
          <a:p>
            <a:pPr marL="457200" indent="-457200" algn="l">
              <a:buFont typeface="Arial" panose="020B0604020202020204" pitchFamily="34" charset="0"/>
              <a:buChar char="•"/>
            </a:pPr>
            <a:r>
              <a:rPr lang="en-US" sz="1400" cap="none" dirty="0">
                <a:latin typeface="Bahnschrift SemiBold Condensed" panose="020B0502040204020203" pitchFamily="34" charset="0"/>
              </a:rPr>
              <a:t>AI-Powered Analytics and Risk Prediction.</a:t>
            </a:r>
          </a:p>
          <a:p>
            <a:pPr marL="457200" indent="-457200" algn="l">
              <a:buFont typeface="Arial" panose="020B0604020202020204" pitchFamily="34" charset="0"/>
              <a:buChar char="•"/>
            </a:pPr>
            <a:r>
              <a:rPr lang="en-US" sz="1400" cap="none" dirty="0">
                <a:latin typeface="Bahnschrift SemiBold Condensed" panose="020B0502040204020203" pitchFamily="34" charset="0"/>
              </a:rPr>
              <a:t>Remote Monitoring by Healthcare Providers.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Two-Way Communication.</a:t>
            </a:r>
          </a:p>
          <a:p>
            <a:pPr marL="457200" indent="-457200" algn="l">
              <a:buFont typeface="Arial" panose="020B0604020202020204" pitchFamily="34" charset="0"/>
              <a:buChar char="•"/>
            </a:pPr>
            <a:r>
              <a:rPr lang="en-US" sz="1400" cap="none" dirty="0">
                <a:latin typeface="Bahnschrift SemiBold Condensed" panose="020B0502040204020203" pitchFamily="34" charset="0"/>
              </a:rPr>
              <a:t>Care Management Workflows.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Integration with Existing Healthcare Systems.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Scalable Platform</a:t>
            </a:r>
            <a:r>
              <a:rPr lang="en-US" sz="1400" cap="none" dirty="0" smtClean="0">
                <a:latin typeface="Bahnschrift SemiBold Condensed" panose="020B0502040204020203" pitchFamily="34" charset="0"/>
              </a:rPr>
              <a:t>.</a:t>
            </a:r>
            <a:endParaRPr lang="en-US" sz="1400" cap="none" dirty="0" smtClean="0">
              <a:latin typeface="Bahnschrift SemiBold Condensed" panose="020B0502040204020203" pitchFamily="34" charset="0"/>
            </a:endParaRPr>
          </a:p>
        </p:txBody>
      </p:sp>
      <p:sp>
        <p:nvSpPr>
          <p:cNvPr id="7" name="Rectangle 6"/>
          <p:cNvSpPr/>
          <p:nvPr/>
        </p:nvSpPr>
        <p:spPr>
          <a:xfrm>
            <a:off x="6096010" y="739332"/>
            <a:ext cx="5146430" cy="1728678"/>
          </a:xfrm>
          <a:prstGeom prst="rect">
            <a:avLst/>
          </a:prstGeom>
        </p:spPr>
        <p:txBody>
          <a:bodyPr wrap="square">
            <a:spAutoFit/>
          </a:bodyPr>
          <a:lstStyle/>
          <a:p>
            <a:pPr lvl="0">
              <a:spcAft>
                <a:spcPts val="1000"/>
              </a:spcAft>
              <a:buClr>
                <a:prstClr val="white"/>
              </a:buClr>
              <a:buSzPct val="100000"/>
            </a:pPr>
            <a:r>
              <a:rPr lang="en-US" sz="2800" dirty="0">
                <a:solidFill>
                  <a:prstClr val="white"/>
                </a:solidFill>
                <a:latin typeface="Bahnschrift SemiBold Condensed" panose="020B0502040204020203" pitchFamily="34" charset="0"/>
              </a:rPr>
              <a:t>Key Advantages:</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Proactive Care.</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Improved Patient Engagement.</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Reduced Healthcare Costs.</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Enhanced Clinical Decision-Making.</a:t>
            </a:r>
          </a:p>
          <a:p>
            <a:pPr marL="457200" lvl="0" indent="-457200">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Flexibility and Customization</a:t>
            </a:r>
            <a:r>
              <a:rPr lang="en-US" sz="1400" dirty="0" smtClean="0">
                <a:solidFill>
                  <a:prstClr val="white"/>
                </a:solidFill>
                <a:latin typeface="Bahnschrift SemiBold Condensed" panose="020B0502040204020203" pitchFamily="34" charset="0"/>
              </a:rPr>
              <a:t>.</a:t>
            </a:r>
            <a:endParaRPr lang="en-US" sz="1400" dirty="0">
              <a:solidFill>
                <a:prstClr val="white"/>
              </a:solidFill>
              <a:latin typeface="Bahnschrift SemiBold Condensed" panose="020B0502040204020203" pitchFamily="34"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631" y="214487"/>
            <a:ext cx="2778369" cy="277836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4154" y="2584233"/>
            <a:ext cx="8557846" cy="4278923"/>
          </a:xfrm>
          <a:prstGeom prst="rect">
            <a:avLst/>
          </a:prstGeom>
        </p:spPr>
      </p:pic>
    </p:spTree>
    <p:extLst>
      <p:ext uri="{BB962C8B-B14F-4D97-AF65-F5344CB8AC3E}">
        <p14:creationId xmlns:p14="http://schemas.microsoft.com/office/powerpoint/2010/main" val="4790588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smtClean="0">
                <a:solidFill>
                  <a:srgbClr val="FFFF00"/>
                </a:solidFill>
                <a:latin typeface="Stencil" panose="040409050D0802020404" pitchFamily="82" charset="0"/>
              </a:rPr>
              <a:t>EMERGING NEW </a:t>
            </a:r>
            <a:r>
              <a:rPr lang="en-IN" dirty="0">
                <a:solidFill>
                  <a:srgbClr val="FFFF00"/>
                </a:solidFill>
                <a:latin typeface="Stencil" panose="040409050D0802020404" pitchFamily="82" charset="0"/>
              </a:rPr>
              <a:t>Health Tech </a:t>
            </a:r>
          </a:p>
        </p:txBody>
      </p:sp>
      <p:sp>
        <p:nvSpPr>
          <p:cNvPr id="6" name="Subtitle 5"/>
          <p:cNvSpPr>
            <a:spLocks noGrp="1"/>
          </p:cNvSpPr>
          <p:nvPr>
            <p:ph type="subTitle" idx="1"/>
          </p:nvPr>
        </p:nvSpPr>
        <p:spPr>
          <a:xfrm>
            <a:off x="17143" y="644769"/>
            <a:ext cx="12174856" cy="6389077"/>
          </a:xfrm>
        </p:spPr>
        <p:txBody>
          <a:bodyPr>
            <a:normAutofit/>
          </a:bodyPr>
          <a:lstStyle/>
          <a:p>
            <a:pPr algn="l"/>
            <a:r>
              <a:rPr lang="en-US" dirty="0">
                <a:solidFill>
                  <a:srgbClr val="FFFF00"/>
                </a:solidFill>
                <a:latin typeface="Bodoni MT Black" panose="02070A03080606020203" pitchFamily="18" charset="0"/>
              </a:rPr>
              <a:t>Smart clothing </a:t>
            </a:r>
            <a:r>
              <a:rPr lang="en-US" sz="1600" cap="none" dirty="0">
                <a:latin typeface="Bahnschrift SemiBold Condensed" panose="020B0502040204020203" pitchFamily="34" charset="0"/>
              </a:rPr>
              <a:t>also known as e-textiles or smart textiles, integrates electronic components and sensors directly into fabrics or garments. This allows the clothing to sense, monitor, and react to various stimuli, providing data and functionality beyond traditional </a:t>
            </a:r>
            <a:r>
              <a:rPr lang="en-US" sz="1600" cap="none" dirty="0" smtClean="0">
                <a:latin typeface="Bahnschrift SemiBold Condensed" panose="020B0502040204020203" pitchFamily="34" charset="0"/>
              </a:rPr>
              <a:t>apparel. </a:t>
            </a:r>
            <a:endParaRPr lang="en-US" sz="1400" cap="none" dirty="0" smtClean="0">
              <a:latin typeface="Bahnschrift SemiBold Condensed" panose="020B0502040204020203" pitchFamily="34" charset="0"/>
            </a:endParaRPr>
          </a:p>
          <a:p>
            <a:pPr algn="l"/>
            <a:r>
              <a:rPr lang="en-US" sz="2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1400" cap="none" dirty="0">
                <a:latin typeface="Bahnschrift SemiBold Condensed" panose="020B0502040204020203" pitchFamily="34" charset="0"/>
              </a:rPr>
              <a:t>Integrated Sensors: Smart clothing incorporates various types of sensors to gather data</a:t>
            </a:r>
            <a:r>
              <a:rPr lang="en-US" sz="1400" cap="none" dirty="0" smtClean="0">
                <a:latin typeface="Bahnschrift SemiBold Condensed" panose="020B0502040204020203" pitchFamily="34" charset="0"/>
              </a:rPr>
              <a:t>:</a:t>
            </a:r>
            <a:endParaRPr lang="en-US" sz="1400" cap="none" dirty="0">
              <a:latin typeface="Bahnschrift SemiBold Condensed" panose="020B0502040204020203" pitchFamily="34" charset="0"/>
            </a:endParaRPr>
          </a:p>
          <a:p>
            <a:pPr marL="914400" lvl="1" indent="-457200" algn="l">
              <a:buFont typeface="Arial" panose="020B0604020202020204" pitchFamily="34" charset="0"/>
              <a:buChar char="•"/>
            </a:pPr>
            <a:r>
              <a:rPr lang="en-US" sz="1400" cap="none" dirty="0">
                <a:latin typeface="Bahnschrift SemiBold Condensed" panose="020B0502040204020203" pitchFamily="34" charset="0"/>
              </a:rPr>
              <a:t>Physiological Sensors: These sensors monitor bodily functions:</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Heart rate sensors (ECG/PPG).</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Respiration sensors.</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Temperature sensors.</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Electromyography (EMG) sensors.</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Sweat sensors.</a:t>
            </a:r>
          </a:p>
          <a:p>
            <a:pPr marL="914400" lvl="1" indent="-457200" algn="l">
              <a:buFont typeface="Arial" panose="020B0604020202020204" pitchFamily="34" charset="0"/>
              <a:buChar char="•"/>
            </a:pPr>
            <a:r>
              <a:rPr lang="en-US" sz="1400" cap="none" dirty="0">
                <a:latin typeface="Bahnschrift SemiBold Condensed" panose="020B0502040204020203" pitchFamily="34" charset="0"/>
              </a:rPr>
              <a:t>Motion Sensors: These sensors track movement and activity:</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Accelerometers.</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Gyroscopes.</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Magnetometers</a:t>
            </a:r>
            <a:r>
              <a:rPr lang="en-US" sz="1200" cap="none" dirty="0" smtClean="0">
                <a:latin typeface="Bahnschrift SemiBold Condensed" panose="020B0502040204020203" pitchFamily="34" charset="0"/>
              </a:rPr>
              <a:t>.</a:t>
            </a:r>
            <a:endParaRPr lang="en-US" cap="none" dirty="0">
              <a:latin typeface="Bahnschrift SemiBold Condensed" panose="020B0502040204020203" pitchFamily="34" charset="0"/>
            </a:endParaRPr>
          </a:p>
          <a:p>
            <a:pPr marL="914400" lvl="1" indent="-457200" algn="l">
              <a:buFont typeface="Arial" panose="020B0604020202020204" pitchFamily="34" charset="0"/>
              <a:buChar char="•"/>
            </a:pPr>
            <a:r>
              <a:rPr lang="en-US" sz="1400" cap="none" dirty="0">
                <a:latin typeface="Bahnschrift SemiBold Condensed" panose="020B0502040204020203" pitchFamily="34" charset="0"/>
              </a:rPr>
              <a:t>Environmental Sensors: These sensors gather data about the </a:t>
            </a:r>
            <a:r>
              <a:rPr lang="en-US" sz="1400" cap="none" dirty="0" smtClean="0">
                <a:latin typeface="Bahnschrift SemiBold Condensed" panose="020B0502040204020203" pitchFamily="34" charset="0"/>
              </a:rPr>
              <a:t>                                                                                                                                                                                                   environment</a:t>
            </a:r>
            <a:r>
              <a:rPr lang="en-US" sz="1400" cap="none" dirty="0">
                <a:latin typeface="Bahnschrift SemiBold Condensed" panose="020B0502040204020203" pitchFamily="34" charset="0"/>
              </a:rPr>
              <a:t>:</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Light sensors.</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Temperature and humidity sensors.</a:t>
            </a:r>
          </a:p>
          <a:p>
            <a:pPr marL="1371600" lvl="2" indent="-457200" algn="l">
              <a:buFont typeface="Arial" panose="020B0604020202020204" pitchFamily="34" charset="0"/>
              <a:buChar char="•"/>
            </a:pPr>
            <a:r>
              <a:rPr lang="en-US" sz="1200" cap="none" dirty="0">
                <a:latin typeface="Bahnschrift SemiBold Condensed" panose="020B0502040204020203" pitchFamily="34" charset="0"/>
              </a:rPr>
              <a:t>Gas sensors</a:t>
            </a:r>
            <a:r>
              <a:rPr lang="en-US" sz="1200" cap="none" dirty="0" smtClean="0">
                <a:latin typeface="Bahnschrift SemiBold Condensed" panose="020B0502040204020203" pitchFamily="34" charset="0"/>
              </a:rPr>
              <a: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5754" y="2131303"/>
            <a:ext cx="7186245" cy="4726697"/>
          </a:xfrm>
          <a:prstGeom prst="rect">
            <a:avLst/>
          </a:prstGeom>
        </p:spPr>
      </p:pic>
    </p:spTree>
    <p:extLst>
      <p:ext uri="{BB962C8B-B14F-4D97-AF65-F5344CB8AC3E}">
        <p14:creationId xmlns:p14="http://schemas.microsoft.com/office/powerpoint/2010/main" val="205599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smtClean="0">
                <a:solidFill>
                  <a:srgbClr val="FFFF00"/>
                </a:solidFill>
                <a:latin typeface="Stencil" panose="040409050D0802020404" pitchFamily="82" charset="0"/>
              </a:rPr>
              <a:t>EMERGING NEW </a:t>
            </a:r>
            <a:r>
              <a:rPr lang="en-IN" dirty="0">
                <a:solidFill>
                  <a:srgbClr val="FFFF00"/>
                </a:solidFill>
                <a:latin typeface="Stencil" panose="040409050D0802020404" pitchFamily="82" charset="0"/>
              </a:rPr>
              <a:t>Health Tech </a:t>
            </a:r>
          </a:p>
        </p:txBody>
      </p:sp>
      <p:sp>
        <p:nvSpPr>
          <p:cNvPr id="6" name="Subtitle 5"/>
          <p:cNvSpPr>
            <a:spLocks noGrp="1"/>
          </p:cNvSpPr>
          <p:nvPr>
            <p:ph type="subTitle" idx="1"/>
          </p:nvPr>
        </p:nvSpPr>
        <p:spPr>
          <a:xfrm>
            <a:off x="17143" y="644769"/>
            <a:ext cx="12174855" cy="6389077"/>
          </a:xfrm>
        </p:spPr>
        <p:txBody>
          <a:bodyPr>
            <a:normAutofit/>
          </a:bodyPr>
          <a:lstStyle/>
          <a:p>
            <a:pPr algn="l"/>
            <a:r>
              <a:rPr lang="en-US" dirty="0">
                <a:solidFill>
                  <a:srgbClr val="FFFF00"/>
                </a:solidFill>
                <a:latin typeface="Bodoni MT Black" panose="02070A03080606020203" pitchFamily="18" charset="0"/>
              </a:rPr>
              <a:t>Smart clothing </a:t>
            </a:r>
            <a:r>
              <a:rPr lang="en-US" sz="1600" cap="none" dirty="0">
                <a:latin typeface="Bahnschrift SemiBold Condensed" panose="020B0502040204020203" pitchFamily="34" charset="0"/>
              </a:rPr>
              <a:t>also known as e-textiles or smart textiles, integrates electronic components and sensors directly into fabrics or garments. This allows the clothing to sense, monitor, and react to various stimuli, providing data and functionality beyond traditional </a:t>
            </a:r>
            <a:r>
              <a:rPr lang="en-US" sz="1600" cap="none" dirty="0" smtClean="0">
                <a:latin typeface="Bahnschrift SemiBold Condensed" panose="020B0502040204020203" pitchFamily="34" charset="0"/>
              </a:rPr>
              <a:t>apparel. </a:t>
            </a:r>
            <a:endParaRPr lang="en-US" sz="1400" cap="none" dirty="0" smtClean="0">
              <a:latin typeface="Bahnschrift SemiBold Condensed" panose="020B0502040204020203" pitchFamily="34" charset="0"/>
            </a:endParaRPr>
          </a:p>
          <a:p>
            <a:pPr algn="l"/>
            <a:r>
              <a:rPr lang="en-US" sz="2800" cap="none" dirty="0" smtClean="0">
                <a:latin typeface="Bahnschrift SemiBold Condensed" panose="020B0502040204020203" pitchFamily="34" charset="0"/>
              </a:rPr>
              <a:t>Salient features</a:t>
            </a:r>
            <a:r>
              <a:rPr lang="en-US" sz="2800" cap="none" dirty="0" smtClean="0">
                <a:latin typeface="Bahnschrift SemiBold Condensed" panose="020B0502040204020203" pitchFamily="34" charset="0"/>
              </a:rPr>
              <a:t>:</a:t>
            </a:r>
          </a:p>
          <a:p>
            <a:pPr marL="457200" lvl="0" indent="-457200" algn="l">
              <a:spcAft>
                <a:spcPts val="0"/>
              </a:spcAft>
              <a:buClrTx/>
              <a:buSzTx/>
              <a:buFont typeface="Arial" panose="020B0604020202020204" pitchFamily="34" charset="0"/>
              <a:buChar char="•"/>
            </a:pPr>
            <a:r>
              <a:rPr lang="en-US" sz="1400" cap="none" dirty="0">
                <a:solidFill>
                  <a:prstClr val="white"/>
                </a:solidFill>
                <a:latin typeface="Bahnschrift SemiBold Condensed" panose="020B0502040204020203" pitchFamily="34" charset="0"/>
              </a:rPr>
              <a:t>Conductive Fabrics and Yarns: Conductive materials are woven or knitted into the fabric to create circuits and connect the sensors to processing units. These materials can be:   </a:t>
            </a:r>
          </a:p>
          <a:p>
            <a:pPr marL="914400" lvl="1" indent="-457200" algn="l">
              <a:spcAft>
                <a:spcPts val="0"/>
              </a:spcAft>
              <a:buClrTx/>
              <a:buSzTx/>
              <a:buFont typeface="Arial" panose="020B0604020202020204" pitchFamily="34" charset="0"/>
              <a:buChar char="•"/>
            </a:pPr>
            <a:r>
              <a:rPr lang="en-US" sz="1200" dirty="0">
                <a:solidFill>
                  <a:prstClr val="white"/>
                </a:solidFill>
                <a:latin typeface="Bahnschrift SemiBold Condensed" panose="020B0502040204020203" pitchFamily="34" charset="0"/>
              </a:rPr>
              <a:t>Metal-coated fibers.</a:t>
            </a:r>
          </a:p>
          <a:p>
            <a:pPr marL="914400" lvl="1" indent="-457200" algn="l">
              <a:spcAft>
                <a:spcPts val="0"/>
              </a:spcAft>
              <a:buClrTx/>
              <a:buSzTx/>
              <a:buFont typeface="Arial" panose="020B0604020202020204" pitchFamily="34" charset="0"/>
              <a:buChar char="•"/>
            </a:pPr>
            <a:r>
              <a:rPr lang="en-US" sz="1200" dirty="0">
                <a:solidFill>
                  <a:prstClr val="white"/>
                </a:solidFill>
                <a:latin typeface="Bahnschrift SemiBold Condensed" panose="020B0502040204020203" pitchFamily="34" charset="0"/>
              </a:rPr>
              <a:t>Conductive polymers.</a:t>
            </a:r>
            <a:endParaRPr lang="en-US" sz="1000" dirty="0">
              <a:solidFill>
                <a:prstClr val="white"/>
              </a:solidFill>
              <a:latin typeface="Bahnschrift SemiBold Condensed" panose="020B0502040204020203" pitchFamily="34" charset="0"/>
            </a:endParaRPr>
          </a:p>
          <a:p>
            <a:pPr marL="914400" lvl="1" indent="-457200" algn="l">
              <a:spcAft>
                <a:spcPts val="0"/>
              </a:spcAft>
              <a:buClrTx/>
              <a:buSzTx/>
              <a:buFont typeface="Arial" panose="020B0604020202020204" pitchFamily="34" charset="0"/>
              <a:buChar char="•"/>
            </a:pPr>
            <a:r>
              <a:rPr lang="en-US" sz="1200" dirty="0">
                <a:solidFill>
                  <a:prstClr val="white"/>
                </a:solidFill>
                <a:latin typeface="Bahnschrift SemiBold Condensed" panose="020B0502040204020203" pitchFamily="34" charset="0"/>
              </a:rPr>
              <a:t>Carbon nanotubes or graphene-based materials.</a:t>
            </a:r>
          </a:p>
          <a:p>
            <a:pPr lvl="0" algn="l">
              <a:buClr>
                <a:prstClr val="white"/>
              </a:buClr>
            </a:pPr>
            <a:r>
              <a:rPr lang="en-US" sz="2800" cap="none" dirty="0">
                <a:solidFill>
                  <a:prstClr val="white"/>
                </a:solidFill>
                <a:latin typeface="Bahnschrift SemiBold Condensed" panose="020B0502040204020203" pitchFamily="34" charset="0"/>
              </a:rPr>
              <a:t>Key Advantages:</a:t>
            </a:r>
          </a:p>
          <a:p>
            <a:pPr marL="457200" lvl="0" indent="-457200" algn="l">
              <a:spcAft>
                <a:spcPts val="0"/>
              </a:spcAft>
              <a:buClr>
                <a:prstClr val="white"/>
              </a:buClr>
              <a:buFont typeface="Arial" panose="020B0604020202020204" pitchFamily="34" charset="0"/>
              <a:buChar char="•"/>
            </a:pPr>
            <a:r>
              <a:rPr lang="en-US" sz="1400" cap="none" dirty="0">
                <a:solidFill>
                  <a:prstClr val="white"/>
                </a:solidFill>
                <a:latin typeface="Bahnschrift SemiBold Condensed" panose="020B0502040204020203" pitchFamily="34" charset="0"/>
              </a:rPr>
              <a:t>Proactive Care.</a:t>
            </a:r>
          </a:p>
          <a:p>
            <a:pPr marL="457200" lvl="0" indent="-457200" algn="l">
              <a:spcAft>
                <a:spcPts val="0"/>
              </a:spcAft>
              <a:buClr>
                <a:prstClr val="white"/>
              </a:buClr>
              <a:buFont typeface="Arial" panose="020B0604020202020204" pitchFamily="34" charset="0"/>
              <a:buChar char="•"/>
            </a:pPr>
            <a:r>
              <a:rPr lang="en-US" sz="1400" cap="none" dirty="0">
                <a:solidFill>
                  <a:prstClr val="white"/>
                </a:solidFill>
                <a:latin typeface="Bahnschrift SemiBold Condensed" panose="020B0502040204020203" pitchFamily="34" charset="0"/>
              </a:rPr>
              <a:t>Improved Patient Engagement.</a:t>
            </a:r>
          </a:p>
          <a:p>
            <a:pPr marL="457200" lvl="0" indent="-457200" algn="l">
              <a:spcAft>
                <a:spcPts val="0"/>
              </a:spcAft>
              <a:buClr>
                <a:prstClr val="white"/>
              </a:buClr>
              <a:buFont typeface="Arial" panose="020B0604020202020204" pitchFamily="34" charset="0"/>
              <a:buChar char="•"/>
            </a:pPr>
            <a:r>
              <a:rPr lang="en-US" sz="1400" cap="none" dirty="0">
                <a:solidFill>
                  <a:prstClr val="white"/>
                </a:solidFill>
                <a:latin typeface="Bahnschrift SemiBold Condensed" panose="020B0502040204020203" pitchFamily="34" charset="0"/>
              </a:rPr>
              <a:t>Reduced Healthcare Costs.</a:t>
            </a:r>
          </a:p>
          <a:p>
            <a:pPr marL="457200" lvl="0" indent="-457200" algn="l">
              <a:spcAft>
                <a:spcPts val="0"/>
              </a:spcAft>
              <a:buClr>
                <a:prstClr val="white"/>
              </a:buClr>
              <a:buFont typeface="Arial" panose="020B0604020202020204" pitchFamily="34" charset="0"/>
              <a:buChar char="•"/>
            </a:pPr>
            <a:r>
              <a:rPr lang="en-US" sz="1400" cap="none" dirty="0">
                <a:solidFill>
                  <a:prstClr val="white"/>
                </a:solidFill>
                <a:latin typeface="Bahnschrift SemiBold Condensed" panose="020B0502040204020203" pitchFamily="34" charset="0"/>
              </a:rPr>
              <a:t>Enhanced Clinical Decision-Making.</a:t>
            </a:r>
          </a:p>
          <a:p>
            <a:pPr marL="457200" lvl="0" indent="-457200" algn="l">
              <a:spcAft>
                <a:spcPts val="0"/>
              </a:spcAft>
              <a:buClr>
                <a:prstClr val="white"/>
              </a:buClr>
              <a:buFont typeface="Arial" panose="020B0604020202020204" pitchFamily="34" charset="0"/>
              <a:buChar char="•"/>
            </a:pPr>
            <a:r>
              <a:rPr lang="en-US" sz="1400" cap="none" dirty="0">
                <a:solidFill>
                  <a:prstClr val="white"/>
                </a:solidFill>
                <a:latin typeface="Bahnschrift SemiBold Condensed" panose="020B0502040204020203" pitchFamily="34" charset="0"/>
              </a:rPr>
              <a:t>Flexibility and Customization.</a:t>
            </a:r>
          </a:p>
          <a:p>
            <a:pPr marL="457200" indent="-457200" algn="l">
              <a:buFont typeface="Arial" panose="020B0604020202020204" pitchFamily="34" charset="0"/>
              <a:buChar char="•"/>
            </a:pPr>
            <a:endParaRPr lang="en-US" sz="2800" cap="none" dirty="0" smtClean="0">
              <a:latin typeface="Bahnschrift SemiBold Condensed" panose="020B0502040204020203" pitchFamily="34" charset="0"/>
            </a:endParaRPr>
          </a:p>
          <a:p>
            <a:pPr marL="457200" indent="-457200" algn="l">
              <a:buFont typeface="Arial" panose="020B0604020202020204" pitchFamily="34" charset="0"/>
              <a:buChar char="•"/>
            </a:pPr>
            <a:endParaRPr lang="en-US" sz="1200" cap="none" dirty="0" smtClean="0">
              <a:latin typeface="Bahnschrift SemiBold Condensed"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166" y="2790093"/>
            <a:ext cx="9475834" cy="4067908"/>
          </a:xfrm>
          <a:prstGeom prst="rect">
            <a:avLst/>
          </a:prstGeom>
        </p:spPr>
      </p:pic>
    </p:spTree>
    <p:extLst>
      <p:ext uri="{BB962C8B-B14F-4D97-AF65-F5344CB8AC3E}">
        <p14:creationId xmlns:p14="http://schemas.microsoft.com/office/powerpoint/2010/main" val="322551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smtClean="0">
                <a:solidFill>
                  <a:srgbClr val="FFFF00"/>
                </a:solidFill>
                <a:latin typeface="Stencil" panose="040409050D0802020404" pitchFamily="82" charset="0"/>
              </a:rPr>
              <a:t>EMERGING NEW </a:t>
            </a:r>
            <a:r>
              <a:rPr lang="en-IN" dirty="0">
                <a:solidFill>
                  <a:srgbClr val="FFFF00"/>
                </a:solidFill>
                <a:latin typeface="Stencil" panose="040409050D0802020404" pitchFamily="82" charset="0"/>
              </a:rPr>
              <a:t>Health Tech </a:t>
            </a:r>
          </a:p>
        </p:txBody>
      </p:sp>
      <p:sp>
        <p:nvSpPr>
          <p:cNvPr id="6" name="Subtitle 5"/>
          <p:cNvSpPr>
            <a:spLocks noGrp="1"/>
          </p:cNvSpPr>
          <p:nvPr>
            <p:ph type="subTitle" idx="1"/>
          </p:nvPr>
        </p:nvSpPr>
        <p:spPr>
          <a:xfrm>
            <a:off x="17143" y="644770"/>
            <a:ext cx="12174855" cy="996462"/>
          </a:xfrm>
        </p:spPr>
        <p:txBody>
          <a:bodyPr>
            <a:normAutofit/>
          </a:bodyPr>
          <a:lstStyle/>
          <a:p>
            <a:pPr algn="l"/>
            <a:r>
              <a:rPr lang="en-US" dirty="0">
                <a:solidFill>
                  <a:srgbClr val="FFFF00"/>
                </a:solidFill>
                <a:latin typeface="Bodoni MT Black" panose="02070A03080606020203" pitchFamily="18" charset="0"/>
              </a:rPr>
              <a:t>Sweat analysis </a:t>
            </a:r>
            <a:r>
              <a:rPr lang="en-US" sz="1600" cap="none" dirty="0" smtClean="0">
                <a:latin typeface="Bahnschrift SemiBold Condensed" panose="020B0502040204020203" pitchFamily="34" charset="0"/>
              </a:rPr>
              <a:t>involves </a:t>
            </a:r>
            <a:r>
              <a:rPr lang="en-US" sz="1600" cap="none" dirty="0">
                <a:latin typeface="Bahnschrift SemiBold Condensed" panose="020B0502040204020203" pitchFamily="34" charset="0"/>
              </a:rPr>
              <a:t>collecting and analyzing sweat to extract information about an individual's physiological state. Sweat contains various biomarkers, including electrolytes, metabolites, hormones, and proteins, which can provide insights into hydration status, electrolyte balance, stress levels, metabolic activity, and even certain disease states. Sweat analysis patches are wearable devices designed to collect and analyze sweat non-invasively. </a:t>
            </a:r>
            <a:endParaRPr lang="en-US" sz="1400" cap="none" dirty="0" smtClean="0">
              <a:latin typeface="Bahnschrift SemiBold Condensed"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477" y="2083685"/>
            <a:ext cx="7936524" cy="4774316"/>
          </a:xfrm>
          <a:prstGeom prst="rect">
            <a:avLst/>
          </a:prstGeom>
        </p:spPr>
      </p:pic>
      <p:sp>
        <p:nvSpPr>
          <p:cNvPr id="7" name="Rectangle 6"/>
          <p:cNvSpPr/>
          <p:nvPr/>
        </p:nvSpPr>
        <p:spPr>
          <a:xfrm>
            <a:off x="40589" y="1444860"/>
            <a:ext cx="4332119" cy="6191439"/>
          </a:xfrm>
          <a:prstGeom prst="rect">
            <a:avLst/>
          </a:prstGeom>
        </p:spPr>
        <p:txBody>
          <a:bodyPr wrap="square">
            <a:spAutoFit/>
          </a:bodyPr>
          <a:lstStyle/>
          <a:p>
            <a:pPr lvl="0">
              <a:spcAft>
                <a:spcPts val="1000"/>
              </a:spcAft>
              <a:buClr>
                <a:prstClr val="white"/>
              </a:buClr>
              <a:buSzPct val="100000"/>
            </a:pPr>
            <a:r>
              <a:rPr lang="en-US" sz="2800" dirty="0">
                <a:solidFill>
                  <a:prstClr val="white"/>
                </a:solidFill>
                <a:latin typeface="Bahnschrift SemiBold Condensed" panose="020B0502040204020203" pitchFamily="34" charset="0"/>
              </a:rPr>
              <a:t>5 salient features of sweat analysis :</a:t>
            </a:r>
          </a:p>
          <a:p>
            <a:pPr marL="457200" lvl="0" indent="-457200">
              <a:buFont typeface="Arial" panose="020B0604020202020204" pitchFamily="34" charset="0"/>
              <a:buChar char="•"/>
            </a:pPr>
            <a:r>
              <a:rPr lang="en-US" dirty="0">
                <a:solidFill>
                  <a:prstClr val="white"/>
                </a:solidFill>
                <a:latin typeface="Bahnschrift SemiBold Condensed" panose="020B0502040204020203" pitchFamily="34" charset="0"/>
              </a:rPr>
              <a:t>Non-Invasive and Continuous Monitoring</a:t>
            </a:r>
          </a:p>
          <a:p>
            <a:pPr marL="457200" lvl="0" indent="-457200">
              <a:buFont typeface="Arial" panose="020B0604020202020204" pitchFamily="34" charset="0"/>
              <a:buChar char="•"/>
            </a:pPr>
            <a:r>
              <a:rPr lang="en-US" sz="1600" cap="all" dirty="0">
                <a:solidFill>
                  <a:prstClr val="white"/>
                </a:solidFill>
                <a:latin typeface="Bahnschrift SemiBold Condensed" panose="020B0502040204020203" pitchFamily="34" charset="0"/>
              </a:rPr>
              <a:t>Detection of a Wide Range of Biomarkers: </a:t>
            </a:r>
            <a:r>
              <a:rPr lang="en-US" sz="1600" dirty="0">
                <a:solidFill>
                  <a:prstClr val="white"/>
                </a:solidFill>
                <a:latin typeface="Bahnschrift SemiBold Condensed" panose="020B0502040204020203" pitchFamily="34" charset="0"/>
              </a:rPr>
              <a:t>Sweat contains a variety of analytes that can be measured, including:</a:t>
            </a:r>
            <a:endParaRPr lang="en-US" sz="1600" cap="all" dirty="0">
              <a:solidFill>
                <a:prstClr val="white"/>
              </a:solidFill>
              <a:latin typeface="Bahnschrift SemiBold Condensed" panose="020B0502040204020203" pitchFamily="34" charset="0"/>
            </a:endParaRPr>
          </a:p>
          <a:p>
            <a:pPr marL="914400" lvl="1" indent="-457200">
              <a:buFont typeface="Arial" panose="020B0604020202020204" pitchFamily="34" charset="0"/>
              <a:buChar char="•"/>
            </a:pPr>
            <a:r>
              <a:rPr lang="en-US" sz="1600" dirty="0">
                <a:solidFill>
                  <a:prstClr val="white"/>
                </a:solidFill>
                <a:latin typeface="Bahnschrift SemiBold Condensed" panose="020B0502040204020203" pitchFamily="34" charset="0"/>
              </a:rPr>
              <a:t>Electrolytes.</a:t>
            </a:r>
          </a:p>
          <a:p>
            <a:pPr marL="914400" lvl="1" indent="-457200">
              <a:buFont typeface="Arial" panose="020B0604020202020204" pitchFamily="34" charset="0"/>
              <a:buChar char="•"/>
            </a:pPr>
            <a:r>
              <a:rPr lang="en-US" sz="1600" dirty="0">
                <a:solidFill>
                  <a:prstClr val="white"/>
                </a:solidFill>
                <a:latin typeface="Bahnschrift SemiBold Condensed" panose="020B0502040204020203" pitchFamily="34" charset="0"/>
              </a:rPr>
              <a:t>Metabolites.</a:t>
            </a:r>
          </a:p>
          <a:p>
            <a:pPr marL="914400" lvl="1" indent="-457200">
              <a:buFont typeface="Arial" panose="020B0604020202020204" pitchFamily="34" charset="0"/>
              <a:buChar char="•"/>
            </a:pPr>
            <a:r>
              <a:rPr lang="en-US" sz="1600" dirty="0">
                <a:solidFill>
                  <a:prstClr val="white"/>
                </a:solidFill>
                <a:latin typeface="Bahnschrift SemiBold Condensed" panose="020B0502040204020203" pitchFamily="34" charset="0"/>
              </a:rPr>
              <a:t>Hormones.</a:t>
            </a:r>
          </a:p>
          <a:p>
            <a:pPr marL="914400" lvl="1" indent="-457200">
              <a:buFont typeface="Arial" panose="020B0604020202020204" pitchFamily="34" charset="0"/>
              <a:buChar char="•"/>
            </a:pPr>
            <a:r>
              <a:rPr lang="en-US" sz="1600" dirty="0">
                <a:solidFill>
                  <a:prstClr val="white"/>
                </a:solidFill>
                <a:latin typeface="Bahnschrift SemiBold Condensed" panose="020B0502040204020203" pitchFamily="34" charset="0"/>
              </a:rPr>
              <a:t>Proteins and Peptides.</a:t>
            </a:r>
          </a:p>
          <a:p>
            <a:pPr marL="914400" lvl="1" indent="-457200">
              <a:buFont typeface="Arial" panose="020B0604020202020204" pitchFamily="34" charset="0"/>
              <a:buChar char="•"/>
            </a:pPr>
            <a:r>
              <a:rPr lang="en-US" sz="1600" dirty="0">
                <a:solidFill>
                  <a:prstClr val="white"/>
                </a:solidFill>
                <a:latin typeface="Bahnschrift SemiBold Condensed" panose="020B0502040204020203" pitchFamily="34" charset="0"/>
              </a:rPr>
              <a:t>Drugs and other exogenous substances..</a:t>
            </a:r>
          </a:p>
          <a:p>
            <a:pPr marL="457200" lvl="0" indent="-457200">
              <a:buFont typeface="Arial" panose="020B0604020202020204" pitchFamily="34" charset="0"/>
              <a:buChar char="•"/>
            </a:pPr>
            <a:r>
              <a:rPr lang="en-US" cap="all" dirty="0">
                <a:solidFill>
                  <a:prstClr val="white"/>
                </a:solidFill>
              </a:rPr>
              <a:t>Real-Time or Near Real-Time Analysis</a:t>
            </a:r>
          </a:p>
          <a:p>
            <a:pPr marL="457200" lvl="0" indent="-457200">
              <a:buFont typeface="Arial" panose="020B0604020202020204" pitchFamily="34" charset="0"/>
              <a:buChar char="•"/>
            </a:pPr>
            <a:r>
              <a:rPr lang="en-IN" cap="all" dirty="0">
                <a:solidFill>
                  <a:prstClr val="white"/>
                </a:solidFill>
              </a:rPr>
              <a:t>Personalized Insights and Applications: </a:t>
            </a:r>
            <a:r>
              <a:rPr lang="en-US" cap="all" dirty="0">
                <a:solidFill>
                  <a:prstClr val="white"/>
                </a:solidFill>
              </a:rPr>
              <a:t> </a:t>
            </a:r>
            <a:r>
              <a:rPr lang="en-US" dirty="0">
                <a:solidFill>
                  <a:prstClr val="white"/>
                </a:solidFill>
              </a:rPr>
              <a:t>The data obtained from sweat analysis can be used</a:t>
            </a:r>
          </a:p>
          <a:p>
            <a:pPr marL="914400" lvl="1" indent="-457200">
              <a:buFont typeface="Arial" panose="020B0604020202020204" pitchFamily="34" charset="0"/>
              <a:buChar char="•"/>
            </a:pPr>
            <a:r>
              <a:rPr lang="en-US" sz="1600" dirty="0">
                <a:solidFill>
                  <a:prstClr val="white">
                    <a:tint val="75000"/>
                  </a:prstClr>
                </a:solidFill>
              </a:rPr>
              <a:t>Hydration Management.</a:t>
            </a:r>
          </a:p>
          <a:p>
            <a:pPr marL="914400" lvl="1" indent="-457200">
              <a:buFont typeface="Arial" panose="020B0604020202020204" pitchFamily="34" charset="0"/>
              <a:buChar char="•"/>
            </a:pPr>
            <a:r>
              <a:rPr lang="en-US" sz="1600" dirty="0">
                <a:solidFill>
                  <a:prstClr val="white">
                    <a:tint val="75000"/>
                  </a:prstClr>
                </a:solidFill>
              </a:rPr>
              <a:t>Performance Optimization.</a:t>
            </a:r>
          </a:p>
          <a:p>
            <a:pPr marL="914400" lvl="1" indent="-457200">
              <a:buFont typeface="Arial" panose="020B0604020202020204" pitchFamily="34" charset="0"/>
              <a:buChar char="•"/>
            </a:pPr>
            <a:r>
              <a:rPr lang="en-US" sz="1600" dirty="0">
                <a:solidFill>
                  <a:prstClr val="white">
                    <a:tint val="75000"/>
                  </a:prstClr>
                </a:solidFill>
              </a:rPr>
              <a:t>Stress Monitoring.</a:t>
            </a:r>
          </a:p>
          <a:p>
            <a:pPr marL="914400" lvl="1" indent="-457200">
              <a:buFont typeface="Arial" panose="020B0604020202020204" pitchFamily="34" charset="0"/>
              <a:buChar char="•"/>
            </a:pPr>
            <a:r>
              <a:rPr lang="en-US" sz="1600" dirty="0">
                <a:solidFill>
                  <a:prstClr val="white">
                    <a:tint val="75000"/>
                  </a:prstClr>
                </a:solidFill>
              </a:rPr>
              <a:t>Disease Monitoring.</a:t>
            </a:r>
          </a:p>
          <a:p>
            <a:pPr marL="914400" lvl="1" indent="-457200">
              <a:buFont typeface="Arial" panose="020B0604020202020204" pitchFamily="34" charset="0"/>
              <a:buChar char="•"/>
            </a:pPr>
            <a:r>
              <a:rPr lang="en-US" sz="1600" dirty="0">
                <a:solidFill>
                  <a:prstClr val="white">
                    <a:tint val="75000"/>
                  </a:prstClr>
                </a:solidFill>
              </a:rPr>
              <a:t>Potential for Miniaturization and </a:t>
            </a:r>
            <a:r>
              <a:rPr lang="en-US" sz="1600" dirty="0" smtClean="0">
                <a:solidFill>
                  <a:prstClr val="white">
                    <a:tint val="75000"/>
                  </a:prstClr>
                </a:solidFill>
              </a:rPr>
              <a:t>Integration</a:t>
            </a:r>
            <a:endParaRPr lang="en-IN" sz="1600" dirty="0">
              <a:solidFill>
                <a:prstClr val="white">
                  <a:tint val="75000"/>
                </a:prstClr>
              </a:solidFill>
            </a:endParaRPr>
          </a:p>
        </p:txBody>
      </p:sp>
    </p:spTree>
    <p:extLst>
      <p:ext uri="{BB962C8B-B14F-4D97-AF65-F5344CB8AC3E}">
        <p14:creationId xmlns:p14="http://schemas.microsoft.com/office/powerpoint/2010/main" val="2342538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smtClean="0"/>
              <a:t>WEARABLE </a:t>
            </a:r>
            <a:r>
              <a:rPr lang="en-US" dirty="0"/>
              <a:t>technology</a:t>
            </a:r>
            <a:endParaRPr lang="ru-RU"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3" name="Picture 2"/>
          <p:cNvPicPr>
            <a:picLocks noChangeAspect="1"/>
          </p:cNvPicPr>
          <p:nvPr/>
        </p:nvPicPr>
        <p:blipFill rotWithShape="1">
          <a:blip r:embed="rId6"/>
          <a:srcRect l="12575" b="2723"/>
          <a:stretch/>
        </p:blipFill>
        <p:spPr>
          <a:xfrm>
            <a:off x="6273579" y="-4329"/>
            <a:ext cx="5914762" cy="6862329"/>
          </a:xfrm>
          <a:prstGeom prst="rect">
            <a:avLst/>
          </a:prstGeom>
        </p:spPr>
      </p:pic>
      <p:sp>
        <p:nvSpPr>
          <p:cNvPr id="6" name="Rectangle 5"/>
          <p:cNvSpPr/>
          <p:nvPr/>
        </p:nvSpPr>
        <p:spPr>
          <a:xfrm>
            <a:off x="265076" y="1740853"/>
            <a:ext cx="6096000" cy="954107"/>
          </a:xfrm>
          <a:prstGeom prst="rect">
            <a:avLst/>
          </a:prstGeom>
        </p:spPr>
        <p:txBody>
          <a:bodyPr>
            <a:spAutoFit/>
          </a:bodyPr>
          <a:lstStyle/>
          <a:p>
            <a:r>
              <a:rPr lang="en-US" sz="1400" dirty="0">
                <a:latin typeface="Montserrat"/>
              </a:rPr>
              <a:t>Wearables make up a broad category that includes any device worn or attached to a user’s body. Smart watches, VR headsets and wearable electrocardiograms are a few examples. These devices support purposes related to areas like health and fitness, entertainment and everyday use.</a:t>
            </a:r>
            <a:endParaRPr lang="en-IN" sz="1400" dirty="0"/>
          </a:p>
        </p:txBody>
      </p:sp>
      <p:sp>
        <p:nvSpPr>
          <p:cNvPr id="8" name="Rectangle 7"/>
          <p:cNvSpPr/>
          <p:nvPr/>
        </p:nvSpPr>
        <p:spPr>
          <a:xfrm>
            <a:off x="411822" y="2780910"/>
            <a:ext cx="4164473" cy="369332"/>
          </a:xfrm>
          <a:prstGeom prst="rect">
            <a:avLst/>
          </a:prstGeom>
        </p:spPr>
        <p:txBody>
          <a:bodyPr wrap="none">
            <a:spAutoFit/>
          </a:bodyPr>
          <a:lstStyle/>
          <a:p>
            <a:r>
              <a:rPr lang="en-IN" b="1" dirty="0">
                <a:latin typeface="Lora"/>
              </a:rPr>
              <a:t>Examples of Wearable Technologies</a:t>
            </a:r>
            <a:endParaRPr lang="en-IN" b="1" dirty="0">
              <a:effectLst/>
              <a:latin typeface="Lora"/>
            </a:endParaRPr>
          </a:p>
        </p:txBody>
      </p:sp>
      <p:grpSp>
        <p:nvGrpSpPr>
          <p:cNvPr id="24" name="Group 23"/>
          <p:cNvGrpSpPr/>
          <p:nvPr/>
        </p:nvGrpSpPr>
        <p:grpSpPr>
          <a:xfrm>
            <a:off x="333523" y="3238931"/>
            <a:ext cx="5890473" cy="2934805"/>
            <a:chOff x="389180" y="3238931"/>
            <a:chExt cx="5890473" cy="2934805"/>
          </a:xfrm>
        </p:grpSpPr>
        <p:sp>
          <p:nvSpPr>
            <p:cNvPr id="12" name="Oval 11"/>
            <p:cNvSpPr/>
            <p:nvPr/>
          </p:nvSpPr>
          <p:spPr>
            <a:xfrm>
              <a:off x="393684" y="3238931"/>
              <a:ext cx="779074" cy="779082"/>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3" name="Rectangle 12" descr="Lightbulb"/>
            <p:cNvSpPr/>
            <p:nvPr/>
          </p:nvSpPr>
          <p:spPr>
            <a:xfrm>
              <a:off x="542879" y="3423940"/>
              <a:ext cx="451863" cy="451867"/>
            </a:xfrm>
            <a:prstGeom prst="rect">
              <a:avLst/>
            </a:prstGeom>
            <a:blipFill>
              <a:blip r:embed="rId7">
                <a:extLst>
                  <a:ext uri="{28A0092B-C50C-407E-A947-70E740481C1C}">
                    <a14:useLocalDpi xmlns:a14="http://schemas.microsoft.com/office/drawing/2010/main" val="0"/>
                  </a:ext>
                  <a:ext uri="{96DAC541-7B7A-43D3-8B79-37D633B846F1}">
                    <asvg:svgBlip xmlns="" xmlns:dgm="http://schemas.openxmlformats.org/drawingml/2006/diagram"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13"/>
            <p:cNvSpPr/>
            <p:nvPr/>
          </p:nvSpPr>
          <p:spPr>
            <a:xfrm>
              <a:off x="1339703" y="3238931"/>
              <a:ext cx="1836390" cy="779082"/>
            </a:xfrm>
            <a:custGeom>
              <a:avLst/>
              <a:gdLst>
                <a:gd name="connsiteX0" fmla="*/ 0 w 1836390"/>
                <a:gd name="connsiteY0" fmla="*/ 0 h 779082"/>
                <a:gd name="connsiteX1" fmla="*/ 1836390 w 1836390"/>
                <a:gd name="connsiteY1" fmla="*/ 0 h 779082"/>
                <a:gd name="connsiteX2" fmla="*/ 1836390 w 1836390"/>
                <a:gd name="connsiteY2" fmla="*/ 779082 h 779082"/>
                <a:gd name="connsiteX3" fmla="*/ 0 w 1836390"/>
                <a:gd name="connsiteY3" fmla="*/ 779082 h 779082"/>
                <a:gd name="connsiteX4" fmla="*/ 0 w 1836390"/>
                <a:gd name="connsiteY4" fmla="*/ 0 h 77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390" h="779082">
                  <a:moveTo>
                    <a:pt x="0" y="0"/>
                  </a:moveTo>
                  <a:lnTo>
                    <a:pt x="1836390" y="0"/>
                  </a:lnTo>
                  <a:lnTo>
                    <a:pt x="1836390" y="779082"/>
                  </a:lnTo>
                  <a:lnTo>
                    <a:pt x="0" y="77908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IN" sz="1900" b="1" kern="1200" dirty="0" smtClean="0"/>
                <a:t>Health and Fitness Wearables</a:t>
              </a:r>
              <a:endParaRPr lang="en-US" sz="1900" kern="1200" dirty="0"/>
            </a:p>
          </p:txBody>
        </p:sp>
        <p:sp>
          <p:nvSpPr>
            <p:cNvPr id="15" name="Oval 14"/>
            <p:cNvSpPr/>
            <p:nvPr/>
          </p:nvSpPr>
          <p:spPr>
            <a:xfrm>
              <a:off x="3496071" y="3238931"/>
              <a:ext cx="779074" cy="779082"/>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6" name="Rectangle 15" descr="Radio microphone"/>
            <p:cNvSpPr/>
            <p:nvPr/>
          </p:nvSpPr>
          <p:spPr>
            <a:xfrm>
              <a:off x="3690697" y="3439687"/>
              <a:ext cx="451863" cy="451867"/>
            </a:xfrm>
            <a:prstGeom prst="rect">
              <a:avLst/>
            </a:prstGeom>
            <a:blipFill>
              <a:blip r:embed="rId9">
                <a:extLst>
                  <a:ext uri="{28A0092B-C50C-407E-A947-70E740481C1C}">
                    <a14:useLocalDpi xmlns:a14="http://schemas.microsoft.com/office/drawing/2010/main" val="0"/>
                  </a:ext>
                  <a:ext uri="{96DAC541-7B7A-43D3-8B79-37D633B846F1}">
                    <asvg:svgBlip xmlns="" xmlns:dgm="http://schemas.openxmlformats.org/drawingml/2006/diagram"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Freeform 16"/>
            <p:cNvSpPr/>
            <p:nvPr/>
          </p:nvSpPr>
          <p:spPr>
            <a:xfrm>
              <a:off x="4442090" y="3238931"/>
              <a:ext cx="1836390" cy="779082"/>
            </a:xfrm>
            <a:custGeom>
              <a:avLst/>
              <a:gdLst>
                <a:gd name="connsiteX0" fmla="*/ 0 w 1836390"/>
                <a:gd name="connsiteY0" fmla="*/ 0 h 779082"/>
                <a:gd name="connsiteX1" fmla="*/ 1836390 w 1836390"/>
                <a:gd name="connsiteY1" fmla="*/ 0 h 779082"/>
                <a:gd name="connsiteX2" fmla="*/ 1836390 w 1836390"/>
                <a:gd name="connsiteY2" fmla="*/ 779082 h 779082"/>
                <a:gd name="connsiteX3" fmla="*/ 0 w 1836390"/>
                <a:gd name="connsiteY3" fmla="*/ 779082 h 779082"/>
                <a:gd name="connsiteX4" fmla="*/ 0 w 1836390"/>
                <a:gd name="connsiteY4" fmla="*/ 0 h 77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390" h="779082">
                  <a:moveTo>
                    <a:pt x="0" y="0"/>
                  </a:moveTo>
                  <a:lnTo>
                    <a:pt x="1836390" y="0"/>
                  </a:lnTo>
                  <a:lnTo>
                    <a:pt x="1836390" y="779082"/>
                  </a:lnTo>
                  <a:lnTo>
                    <a:pt x="0" y="77908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IN" sz="1900" b="1" kern="1200" dirty="0" smtClean="0"/>
                <a:t>Life Insurance Wearables</a:t>
              </a:r>
              <a:endParaRPr lang="en-US" sz="1900" kern="1200" dirty="0"/>
            </a:p>
          </p:txBody>
        </p:sp>
        <p:sp>
          <p:nvSpPr>
            <p:cNvPr id="18" name="Oval 17"/>
            <p:cNvSpPr/>
            <p:nvPr/>
          </p:nvSpPr>
          <p:spPr>
            <a:xfrm>
              <a:off x="393684" y="4380189"/>
              <a:ext cx="779074" cy="779074"/>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9" name="Rectangle 18" descr="Brain in head"/>
            <p:cNvSpPr/>
            <p:nvPr/>
          </p:nvSpPr>
          <p:spPr>
            <a:xfrm>
              <a:off x="557289" y="4543787"/>
              <a:ext cx="451863" cy="451863"/>
            </a:xfrm>
            <a:prstGeom prst="rect">
              <a:avLst/>
            </a:prstGeom>
            <a:blipFill>
              <a:blip r:embed="rId11">
                <a:extLst>
                  <a:ext uri="{28A0092B-C50C-407E-A947-70E740481C1C}">
                    <a14:useLocalDpi xmlns:a14="http://schemas.microsoft.com/office/drawing/2010/main" val="0"/>
                  </a:ext>
                  <a:ext uri="{96DAC541-7B7A-43D3-8B79-37D633B846F1}">
                    <asvg:svgBlip xmlns="" xmlns:dgm="http://schemas.openxmlformats.org/drawingml/2006/diagram" xmlns:asvg="http://schemas.microsoft.com/office/drawing/2016/SVG/main" r:embed="rId12"/>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0" name="Freeform 19"/>
            <p:cNvSpPr/>
            <p:nvPr/>
          </p:nvSpPr>
          <p:spPr>
            <a:xfrm>
              <a:off x="1339703" y="4380189"/>
              <a:ext cx="1836390" cy="779074"/>
            </a:xfrm>
            <a:custGeom>
              <a:avLst/>
              <a:gdLst>
                <a:gd name="connsiteX0" fmla="*/ 0 w 1836390"/>
                <a:gd name="connsiteY0" fmla="*/ 0 h 779074"/>
                <a:gd name="connsiteX1" fmla="*/ 1836390 w 1836390"/>
                <a:gd name="connsiteY1" fmla="*/ 0 h 779074"/>
                <a:gd name="connsiteX2" fmla="*/ 1836390 w 1836390"/>
                <a:gd name="connsiteY2" fmla="*/ 779074 h 779074"/>
                <a:gd name="connsiteX3" fmla="*/ 0 w 1836390"/>
                <a:gd name="connsiteY3" fmla="*/ 779074 h 779074"/>
                <a:gd name="connsiteX4" fmla="*/ 0 w 1836390"/>
                <a:gd name="connsiteY4" fmla="*/ 0 h 779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390" h="779074">
                  <a:moveTo>
                    <a:pt x="0" y="0"/>
                  </a:moveTo>
                  <a:lnTo>
                    <a:pt x="1836390" y="0"/>
                  </a:lnTo>
                  <a:lnTo>
                    <a:pt x="1836390" y="779074"/>
                  </a:lnTo>
                  <a:lnTo>
                    <a:pt x="0" y="7790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IN" sz="1900" b="1" kern="1200" dirty="0" smtClean="0"/>
                <a:t>Gaming Wearables</a:t>
              </a:r>
              <a:endParaRPr lang="en-US" sz="1900" kern="1200" dirty="0"/>
            </a:p>
          </p:txBody>
        </p:sp>
        <p:sp>
          <p:nvSpPr>
            <p:cNvPr id="21" name="Oval 20"/>
            <p:cNvSpPr/>
            <p:nvPr/>
          </p:nvSpPr>
          <p:spPr>
            <a:xfrm>
              <a:off x="3496071" y="4380189"/>
              <a:ext cx="779074" cy="779074"/>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2" name="Rectangle 21" descr="Virtual RealityHeadset"/>
            <p:cNvSpPr/>
            <p:nvPr/>
          </p:nvSpPr>
          <p:spPr>
            <a:xfrm>
              <a:off x="3659676" y="4543787"/>
              <a:ext cx="451863" cy="451863"/>
            </a:xfrm>
            <a:prstGeom prst="rect">
              <a:avLst/>
            </a:prstGeom>
            <a:blipFill>
              <a:blip r:embed="rId13">
                <a:extLst>
                  <a:ext uri="{28A0092B-C50C-407E-A947-70E740481C1C}">
                    <a14:useLocalDpi xmlns:a14="http://schemas.microsoft.com/office/drawing/2010/main" val="0"/>
                  </a:ext>
                  <a:ext uri="{96DAC541-7B7A-43D3-8B79-37D633B846F1}">
                    <asvg:svgBlip xmlns="" xmlns:dgm="http://schemas.openxmlformats.org/drawingml/2006/diagram" xmlns:asvg="http://schemas.microsoft.com/office/drawing/2016/SVG/main" r:embed="rId1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3" name="Freeform 22"/>
            <p:cNvSpPr/>
            <p:nvPr/>
          </p:nvSpPr>
          <p:spPr>
            <a:xfrm>
              <a:off x="4442090" y="4380189"/>
              <a:ext cx="1836390" cy="779074"/>
            </a:xfrm>
            <a:custGeom>
              <a:avLst/>
              <a:gdLst>
                <a:gd name="connsiteX0" fmla="*/ 0 w 1836390"/>
                <a:gd name="connsiteY0" fmla="*/ 0 h 779074"/>
                <a:gd name="connsiteX1" fmla="*/ 1836390 w 1836390"/>
                <a:gd name="connsiteY1" fmla="*/ 0 h 779074"/>
                <a:gd name="connsiteX2" fmla="*/ 1836390 w 1836390"/>
                <a:gd name="connsiteY2" fmla="*/ 779074 h 779074"/>
                <a:gd name="connsiteX3" fmla="*/ 0 w 1836390"/>
                <a:gd name="connsiteY3" fmla="*/ 779074 h 779074"/>
                <a:gd name="connsiteX4" fmla="*/ 0 w 1836390"/>
                <a:gd name="connsiteY4" fmla="*/ 0 h 779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390" h="779074">
                  <a:moveTo>
                    <a:pt x="0" y="0"/>
                  </a:moveTo>
                  <a:lnTo>
                    <a:pt x="1836390" y="0"/>
                  </a:lnTo>
                  <a:lnTo>
                    <a:pt x="1836390" y="779074"/>
                  </a:lnTo>
                  <a:lnTo>
                    <a:pt x="0" y="7790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lvl="0" algn="l" defTabSz="844550">
                <a:lnSpc>
                  <a:spcPct val="100000"/>
                </a:lnSpc>
                <a:spcBef>
                  <a:spcPct val="0"/>
                </a:spcBef>
                <a:spcAft>
                  <a:spcPct val="35000"/>
                </a:spcAft>
              </a:pPr>
              <a:r>
                <a:rPr lang="en-IN" sz="1900" b="1" kern="1200" dirty="0" smtClean="0"/>
                <a:t>Fashion Wearables</a:t>
              </a:r>
              <a:endParaRPr lang="en-US" sz="1900" kern="1200" dirty="0"/>
            </a:p>
          </p:txBody>
        </p:sp>
        <p:sp>
          <p:nvSpPr>
            <p:cNvPr id="171" name="Oval 170"/>
            <p:cNvSpPr/>
            <p:nvPr/>
          </p:nvSpPr>
          <p:spPr>
            <a:xfrm>
              <a:off x="389180" y="5394662"/>
              <a:ext cx="779074" cy="779074"/>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72" name="Rectangle 171" descr="Brain in head"/>
            <p:cNvSpPr/>
            <p:nvPr/>
          </p:nvSpPr>
          <p:spPr>
            <a:xfrm>
              <a:off x="552785" y="5558268"/>
              <a:ext cx="451863" cy="451863"/>
            </a:xfrm>
            <a:prstGeom prst="rect">
              <a:avLst/>
            </a:prstGeom>
            <a:blipFill>
              <a:blip r:embed="rId11">
                <a:extLst>
                  <a:ext uri="{28A0092B-C50C-407E-A947-70E740481C1C}">
                    <a14:useLocalDpi xmlns:a14="http://schemas.microsoft.com/office/drawing/2010/main" val="0"/>
                  </a:ext>
                  <a:ext uri="{96DAC541-7B7A-43D3-8B79-37D633B846F1}">
                    <asvg:svgBlip xmlns:lc="http://schemas.openxmlformats.org/drawingml/2006/lockedCanvas" xmlns:asvg="http://schemas.microsoft.com/office/drawing/2016/SVG/main" xmlns:dgm="http://schemas.openxmlformats.org/drawingml/2006/diagram" xmlns="" r:embed="rId1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173" name="Group 172"/>
            <p:cNvGrpSpPr/>
            <p:nvPr/>
          </p:nvGrpSpPr>
          <p:grpSpPr>
            <a:xfrm>
              <a:off x="1335199" y="5394662"/>
              <a:ext cx="1836390" cy="779074"/>
              <a:chOff x="1075332" y="2134742"/>
              <a:chExt cx="1836390" cy="779074"/>
            </a:xfrm>
          </p:grpSpPr>
          <p:sp>
            <p:nvSpPr>
              <p:cNvPr id="174" name="Rectangle 173"/>
              <p:cNvSpPr/>
              <p:nvPr/>
            </p:nvSpPr>
            <p:spPr>
              <a:xfrm>
                <a:off x="1075332" y="2134742"/>
                <a:ext cx="1836390" cy="7790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5" name="TextBox 174"/>
              <p:cNvSpPr txBox="1"/>
              <p:nvPr/>
            </p:nvSpPr>
            <p:spPr>
              <a:xfrm>
                <a:off x="1075332" y="2134742"/>
                <a:ext cx="1836390" cy="7790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r>
                  <a:rPr lang="en-IN" b="1" dirty="0"/>
                  <a:t>Travel Wearables</a:t>
                </a:r>
              </a:p>
            </p:txBody>
          </p:sp>
        </p:grpSp>
        <p:sp>
          <p:nvSpPr>
            <p:cNvPr id="343" name="Oval 342"/>
            <p:cNvSpPr/>
            <p:nvPr/>
          </p:nvSpPr>
          <p:spPr>
            <a:xfrm>
              <a:off x="3497244" y="5377152"/>
              <a:ext cx="779074" cy="779074"/>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344" name="Rectangle 343" descr="Virtual RealityHeadset"/>
            <p:cNvSpPr/>
            <p:nvPr/>
          </p:nvSpPr>
          <p:spPr>
            <a:xfrm>
              <a:off x="3660849" y="5540758"/>
              <a:ext cx="451863" cy="451863"/>
            </a:xfrm>
            <a:prstGeom prst="rect">
              <a:avLst/>
            </a:prstGeom>
            <a:blipFill>
              <a:blip r:embed="rId13">
                <a:extLst>
                  <a:ext uri="{28A0092B-C50C-407E-A947-70E740481C1C}">
                    <a14:useLocalDpi xmlns:a14="http://schemas.microsoft.com/office/drawing/2010/main" val="0"/>
                  </a:ext>
                  <a:ext uri="{96DAC541-7B7A-43D3-8B79-37D633B846F1}">
                    <asvg:svgBlip xmlns:lc="http://schemas.openxmlformats.org/drawingml/2006/lockedCanvas" xmlns:asvg="http://schemas.microsoft.com/office/drawing/2016/SVG/main" xmlns:dgm="http://schemas.openxmlformats.org/drawingml/2006/diagram" xmlns="" r:embed="rId1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345" name="Group 344"/>
            <p:cNvGrpSpPr/>
            <p:nvPr/>
          </p:nvGrpSpPr>
          <p:grpSpPr>
            <a:xfrm>
              <a:off x="4443263" y="5377152"/>
              <a:ext cx="1836390" cy="779074"/>
              <a:chOff x="4177719" y="2134742"/>
              <a:chExt cx="1836390" cy="779074"/>
            </a:xfrm>
          </p:grpSpPr>
          <p:sp>
            <p:nvSpPr>
              <p:cNvPr id="346" name="Rectangle 345"/>
              <p:cNvSpPr/>
              <p:nvPr/>
            </p:nvSpPr>
            <p:spPr>
              <a:xfrm>
                <a:off x="4177719" y="2134742"/>
                <a:ext cx="1836390" cy="7790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47" name="TextBox 346"/>
              <p:cNvSpPr txBox="1"/>
              <p:nvPr/>
            </p:nvSpPr>
            <p:spPr>
              <a:xfrm>
                <a:off x="4177719" y="2134742"/>
                <a:ext cx="1836390" cy="7790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r>
                  <a:rPr lang="en-IN" b="1" dirty="0"/>
                  <a:t>Education Wearables</a:t>
                </a:r>
              </a:p>
            </p:txBody>
          </p:sp>
        </p:grpSp>
      </p:grpSp>
    </p:spTree>
    <p:extLst>
      <p:ext uri="{BB962C8B-B14F-4D97-AF65-F5344CB8AC3E}">
        <p14:creationId xmlns:p14="http://schemas.microsoft.com/office/powerpoint/2010/main" val="29138249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smtClean="0">
                <a:solidFill>
                  <a:srgbClr val="FFFF00"/>
                </a:solidFill>
                <a:latin typeface="Stencil" panose="040409050D0802020404" pitchFamily="82" charset="0"/>
              </a:rPr>
              <a:t>EMERGING NEW </a:t>
            </a:r>
            <a:r>
              <a:rPr lang="en-IN" dirty="0">
                <a:solidFill>
                  <a:srgbClr val="FFFF00"/>
                </a:solidFill>
                <a:latin typeface="Stencil" panose="040409050D0802020404" pitchFamily="82" charset="0"/>
              </a:rPr>
              <a:t>Health Tech </a:t>
            </a:r>
          </a:p>
        </p:txBody>
      </p:sp>
      <p:sp>
        <p:nvSpPr>
          <p:cNvPr id="6" name="Subtitle 5"/>
          <p:cNvSpPr>
            <a:spLocks noGrp="1"/>
          </p:cNvSpPr>
          <p:nvPr>
            <p:ph type="subTitle" idx="1"/>
          </p:nvPr>
        </p:nvSpPr>
        <p:spPr>
          <a:xfrm>
            <a:off x="17143" y="644770"/>
            <a:ext cx="12174855" cy="996462"/>
          </a:xfrm>
        </p:spPr>
        <p:txBody>
          <a:bodyPr>
            <a:normAutofit/>
          </a:bodyPr>
          <a:lstStyle/>
          <a:p>
            <a:pPr algn="l"/>
            <a:r>
              <a:rPr lang="en-US" dirty="0">
                <a:solidFill>
                  <a:srgbClr val="FFFF00"/>
                </a:solidFill>
                <a:latin typeface="Bodoni MT Black" panose="02070A03080606020203" pitchFamily="18" charset="0"/>
              </a:rPr>
              <a:t>Sweat analysis </a:t>
            </a:r>
            <a:r>
              <a:rPr lang="en-US" sz="1600" cap="none" dirty="0" smtClean="0">
                <a:latin typeface="Bahnschrift SemiBold Condensed" panose="020B0502040204020203" pitchFamily="34" charset="0"/>
              </a:rPr>
              <a:t>involves </a:t>
            </a:r>
            <a:r>
              <a:rPr lang="en-US" sz="1600" cap="none" dirty="0">
                <a:latin typeface="Bahnschrift SemiBold Condensed" panose="020B0502040204020203" pitchFamily="34" charset="0"/>
              </a:rPr>
              <a:t>collecting and analyzing sweat to extract information about an individual's physiological state. Sweat contains various biomarkers, including electrolytes, metabolites, hormones, and proteins, which can provide insights into hydration status, electrolyte balance, stress levels, metabolic activity, and even certain disease states. Sweat analysis patches are wearable devices designed to collect and analyze sweat non-invasively. </a:t>
            </a:r>
            <a:endParaRPr lang="en-US" sz="1400" cap="none" dirty="0" smtClean="0">
              <a:latin typeface="Bahnschrift SemiBold Condensed"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846" y="2790092"/>
            <a:ext cx="6760152" cy="4067908"/>
          </a:xfrm>
          <a:prstGeom prst="rect">
            <a:avLst/>
          </a:prstGeom>
        </p:spPr>
      </p:pic>
      <p:sp>
        <p:nvSpPr>
          <p:cNvPr id="7" name="Rectangle 6"/>
          <p:cNvSpPr/>
          <p:nvPr/>
        </p:nvSpPr>
        <p:spPr>
          <a:xfrm>
            <a:off x="17144" y="1478138"/>
            <a:ext cx="4238332" cy="5478423"/>
          </a:xfrm>
          <a:prstGeom prst="rect">
            <a:avLst/>
          </a:prstGeom>
        </p:spPr>
        <p:txBody>
          <a:bodyPr wrap="square">
            <a:spAutoFit/>
          </a:bodyPr>
          <a:lstStyle/>
          <a:p>
            <a:pPr marL="457200" lvl="0" indent="-457200">
              <a:buFont typeface="Arial" panose="020B0604020202020204" pitchFamily="34" charset="0"/>
              <a:buChar char="•"/>
            </a:pPr>
            <a:endParaRPr lang="en-US" sz="1600" cap="all" dirty="0">
              <a:solidFill>
                <a:prstClr val="white"/>
              </a:solidFill>
              <a:latin typeface="Bahnschrift SemiBold Condensed" panose="020B0502040204020203" pitchFamily="34" charset="0"/>
            </a:endParaRPr>
          </a:p>
          <a:p>
            <a:pPr lvl="0">
              <a:spcAft>
                <a:spcPts val="1000"/>
              </a:spcAft>
              <a:buClr>
                <a:prstClr val="white"/>
              </a:buClr>
              <a:buSzPct val="100000"/>
            </a:pPr>
            <a:r>
              <a:rPr lang="en-US" sz="3200" dirty="0">
                <a:solidFill>
                  <a:prstClr val="white"/>
                </a:solidFill>
                <a:latin typeface="Bahnschrift SemiBold Condensed" panose="020B0502040204020203" pitchFamily="34" charset="0"/>
              </a:rPr>
              <a:t>How Sweat Analysis Patches Work (in general): </a:t>
            </a:r>
          </a:p>
          <a:p>
            <a:pPr marL="285750" lvl="0" indent="-285750">
              <a:spcAft>
                <a:spcPts val="10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Sweat analysis patches typically consist of several key components:</a:t>
            </a:r>
          </a:p>
          <a:p>
            <a:pPr marL="285750" lvl="0" indent="-285750">
              <a:spcAft>
                <a:spcPts val="10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Sweat Collection Microfluidics: </a:t>
            </a:r>
            <a:r>
              <a:rPr lang="en-US" sz="1600" dirty="0" err="1">
                <a:solidFill>
                  <a:prstClr val="white"/>
                </a:solidFill>
                <a:latin typeface="Bahnschrift SemiBold Condensed" panose="020B0502040204020203" pitchFamily="34" charset="0"/>
              </a:rPr>
              <a:t>Microchannels</a:t>
            </a:r>
            <a:r>
              <a:rPr lang="en-US" sz="1600" dirty="0">
                <a:solidFill>
                  <a:prstClr val="white"/>
                </a:solidFill>
                <a:latin typeface="Bahnschrift SemiBold Condensed" panose="020B0502040204020203" pitchFamily="34" charset="0"/>
              </a:rPr>
              <a:t> and reservoirs designed to collect and wick sweat from the skin.   </a:t>
            </a:r>
          </a:p>
          <a:p>
            <a:pPr marL="285750" lvl="0" indent="-285750">
              <a:spcAft>
                <a:spcPts val="10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Sensing Elements: Electrochemical, optical, or other types of sensors that detect and measure specific biomarkers in the collected sweat.   </a:t>
            </a:r>
          </a:p>
          <a:p>
            <a:pPr marL="285750" lvl="0" indent="-285750">
              <a:spcAft>
                <a:spcPts val="10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Electronics and Communication: Circuitry for signal processing, data storage, and wireless transmission (if applicable).   </a:t>
            </a:r>
          </a:p>
          <a:p>
            <a:pPr marL="285750" lvl="0" indent="-285750">
              <a:spcAft>
                <a:spcPts val="10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Adhesive Layer: A biocompatible adhesive to secure the patch to the skin.</a:t>
            </a:r>
            <a:endParaRPr lang="en-US" sz="3200" dirty="0">
              <a:solidFill>
                <a:prstClr val="white"/>
              </a:solidFill>
              <a:latin typeface="Bahnschrift SemiBold Condensed" panose="020B0502040204020203" pitchFamily="34" charset="0"/>
            </a:endParaRPr>
          </a:p>
          <a:p>
            <a:pPr marL="457200" lvl="0" indent="-457200">
              <a:spcAft>
                <a:spcPts val="1000"/>
              </a:spcAft>
              <a:buClr>
                <a:prstClr val="white"/>
              </a:buClr>
              <a:buSzPct val="100000"/>
              <a:buFont typeface="Arial" panose="020B0604020202020204" pitchFamily="34" charset="0"/>
              <a:buChar char="•"/>
            </a:pPr>
            <a:endParaRPr lang="en-US" sz="1400" dirty="0">
              <a:solidFill>
                <a:prstClr val="white"/>
              </a:solidFill>
              <a:latin typeface="Bahnschrift SemiBold Condensed" panose="020B0502040204020203" pitchFamily="34"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698" y="2083685"/>
            <a:ext cx="7934081" cy="4774316"/>
          </a:xfrm>
          <a:prstGeom prst="rect">
            <a:avLst/>
          </a:prstGeom>
        </p:spPr>
      </p:pic>
    </p:spTree>
    <p:extLst>
      <p:ext uri="{BB962C8B-B14F-4D97-AF65-F5344CB8AC3E}">
        <p14:creationId xmlns:p14="http://schemas.microsoft.com/office/powerpoint/2010/main" val="4017484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smtClean="0">
                <a:solidFill>
                  <a:srgbClr val="FFFF00"/>
                </a:solidFill>
                <a:latin typeface="Stencil" panose="040409050D0802020404" pitchFamily="82" charset="0"/>
              </a:rPr>
              <a:t>EMERGING NEW </a:t>
            </a:r>
            <a:r>
              <a:rPr lang="en-IN" dirty="0">
                <a:solidFill>
                  <a:srgbClr val="FFFF00"/>
                </a:solidFill>
                <a:latin typeface="Stencil" panose="040409050D0802020404" pitchFamily="82" charset="0"/>
              </a:rPr>
              <a:t>Health Tech </a:t>
            </a:r>
          </a:p>
        </p:txBody>
      </p:sp>
      <p:sp>
        <p:nvSpPr>
          <p:cNvPr id="6" name="Subtitle 5"/>
          <p:cNvSpPr>
            <a:spLocks noGrp="1"/>
          </p:cNvSpPr>
          <p:nvPr>
            <p:ph type="subTitle" idx="1"/>
          </p:nvPr>
        </p:nvSpPr>
        <p:spPr>
          <a:xfrm>
            <a:off x="17143" y="644770"/>
            <a:ext cx="12174855" cy="597876"/>
          </a:xfrm>
        </p:spPr>
        <p:txBody>
          <a:bodyPr>
            <a:normAutofit lnSpcReduction="10000"/>
          </a:bodyPr>
          <a:lstStyle/>
          <a:p>
            <a:pPr algn="l"/>
            <a:r>
              <a:rPr lang="en-US" dirty="0">
                <a:solidFill>
                  <a:srgbClr val="FFFF00"/>
                </a:solidFill>
                <a:latin typeface="Bodoni MT Black" panose="02070A03080606020203" pitchFamily="18" charset="0"/>
              </a:rPr>
              <a:t>Smart contact lenses </a:t>
            </a:r>
            <a:r>
              <a:rPr lang="en-US" sz="1600" cap="none" dirty="0">
                <a:latin typeface="Bahnschrift SemiBold Condensed" panose="020B0502040204020203" pitchFamily="34" charset="0"/>
              </a:rPr>
              <a:t> are advanced contact lenses embedded with miniaturized sensors, microelectronics, and other technologies to monitor various physiological parameters or provide augmented reality (AR) experiences. They represent a convergence of biomedical engineering, microelectronics, and materials science.</a:t>
            </a:r>
            <a:endParaRPr lang="en-US" sz="1400" cap="none" dirty="0" smtClean="0">
              <a:latin typeface="Bahnschrift SemiBold Condensed" panose="020B0502040204020203" pitchFamily="34"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5089" r="2988" b="4804"/>
          <a:stretch/>
        </p:blipFill>
        <p:spPr>
          <a:xfrm>
            <a:off x="3176954" y="2121392"/>
            <a:ext cx="9015046" cy="4737124"/>
          </a:xfrm>
          <a:prstGeom prst="rect">
            <a:avLst/>
          </a:prstGeom>
        </p:spPr>
      </p:pic>
      <p:sp>
        <p:nvSpPr>
          <p:cNvPr id="7" name="Rectangle 6"/>
          <p:cNvSpPr/>
          <p:nvPr/>
        </p:nvSpPr>
        <p:spPr>
          <a:xfrm>
            <a:off x="17144" y="943708"/>
            <a:ext cx="12174854" cy="4483279"/>
          </a:xfrm>
          <a:prstGeom prst="rect">
            <a:avLst/>
          </a:prstGeom>
        </p:spPr>
        <p:txBody>
          <a:bodyPr wrap="square">
            <a:spAutoFit/>
          </a:bodyPr>
          <a:lstStyle/>
          <a:p>
            <a:pPr marL="457200" lvl="0" indent="-457200">
              <a:buFont typeface="Arial" panose="020B0604020202020204" pitchFamily="34" charset="0"/>
              <a:buChar char="•"/>
            </a:pPr>
            <a:endParaRPr lang="en-US" sz="1600" cap="all" dirty="0">
              <a:solidFill>
                <a:prstClr val="white"/>
              </a:solidFill>
              <a:latin typeface="Bahnschrift SemiBold Condensed" panose="020B0502040204020203" pitchFamily="34" charset="0"/>
            </a:endParaRPr>
          </a:p>
          <a:p>
            <a:pPr lvl="0">
              <a:spcAft>
                <a:spcPts val="1000"/>
              </a:spcAft>
              <a:buClr>
                <a:prstClr val="white"/>
              </a:buClr>
              <a:buSzPct val="100000"/>
            </a:pPr>
            <a:r>
              <a:rPr lang="en-US" sz="3200" dirty="0" smtClean="0">
                <a:solidFill>
                  <a:prstClr val="white"/>
                </a:solidFill>
                <a:latin typeface="Bahnschrift SemiBold Condensed" panose="020B0502040204020203" pitchFamily="34" charset="0"/>
              </a:rPr>
              <a:t>Salient Features: </a:t>
            </a:r>
            <a:endParaRPr lang="en-US" sz="3200" dirty="0">
              <a:solidFill>
                <a:prstClr val="white"/>
              </a:solidFill>
              <a:latin typeface="Bahnschrift SemiBold Condensed" panose="020B0502040204020203" pitchFamily="34" charset="0"/>
            </a:endParaRPr>
          </a:p>
          <a:p>
            <a:pPr marL="285750" lvl="0" indent="-285750">
              <a:spcAft>
                <a:spcPts val="1000"/>
              </a:spcAft>
              <a:buClr>
                <a:prstClr val="white"/>
              </a:buClr>
              <a:buSzPct val="100000"/>
              <a:buFont typeface="Arial" panose="020B0604020202020204" pitchFamily="34" charset="0"/>
              <a:buChar char="•"/>
            </a:pPr>
            <a:r>
              <a:rPr lang="en-US" sz="1400" dirty="0" smtClean="0">
                <a:solidFill>
                  <a:prstClr val="white"/>
                </a:solidFill>
                <a:latin typeface="Bahnschrift SemiBold Condensed" panose="020B0502040204020203" pitchFamily="34" charset="0"/>
              </a:rPr>
              <a:t>Biosensing </a:t>
            </a:r>
            <a:r>
              <a:rPr lang="en-US" sz="1400" dirty="0">
                <a:solidFill>
                  <a:prstClr val="white"/>
                </a:solidFill>
                <a:latin typeface="Bahnschrift SemiBold Condensed" panose="020B0502040204020203" pitchFamily="34" charset="0"/>
              </a:rPr>
              <a:t>Capabilities: A primary focus of smart contact lenses is biosensing, allowing for non-invasive monitoring of various biomarkers in tears, which are closely correlated with blood composition. </a:t>
            </a:r>
          </a:p>
          <a:p>
            <a:pPr marL="285750" lvl="0" indent="-285750">
              <a:spcAft>
                <a:spcPts val="1000"/>
              </a:spcAft>
              <a:buClr>
                <a:prstClr val="white"/>
              </a:buClr>
              <a:buSzPct val="100000"/>
              <a:buFont typeface="Arial" panose="020B0604020202020204" pitchFamily="34" charset="0"/>
              <a:buChar char="•"/>
            </a:pPr>
            <a:r>
              <a:rPr lang="en-US" sz="1400" dirty="0" smtClean="0">
                <a:solidFill>
                  <a:prstClr val="white"/>
                </a:solidFill>
                <a:latin typeface="Bahnschrift SemiBold Condensed" panose="020B0502040204020203" pitchFamily="34" charset="0"/>
              </a:rPr>
              <a:t>This </a:t>
            </a:r>
            <a:r>
              <a:rPr lang="en-US" sz="1400" dirty="0">
                <a:solidFill>
                  <a:prstClr val="white"/>
                </a:solidFill>
                <a:latin typeface="Bahnschrift SemiBold Condensed" panose="020B0502040204020203" pitchFamily="34" charset="0"/>
              </a:rPr>
              <a:t>can be used to detect: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Glucose.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Lactate.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Other biomarkers.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Continuous Monitoring.   </a:t>
            </a:r>
          </a:p>
          <a:p>
            <a:pPr marL="285750" lvl="0"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Wireless Communication.</a:t>
            </a:r>
          </a:p>
          <a:p>
            <a:pPr marL="285750" lvl="0"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Power Source. Current approaches include: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Wireless power transfer.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Miniature batteries.   </a:t>
            </a:r>
          </a:p>
        </p:txBody>
      </p:sp>
    </p:spTree>
    <p:extLst>
      <p:ext uri="{BB962C8B-B14F-4D97-AF65-F5344CB8AC3E}">
        <p14:creationId xmlns:p14="http://schemas.microsoft.com/office/powerpoint/2010/main" val="286844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smtClean="0">
                <a:solidFill>
                  <a:srgbClr val="FFFF00"/>
                </a:solidFill>
                <a:latin typeface="Stencil" panose="040409050D0802020404" pitchFamily="82" charset="0"/>
              </a:rPr>
              <a:t>EMERGING NEW </a:t>
            </a:r>
            <a:r>
              <a:rPr lang="en-IN" dirty="0">
                <a:solidFill>
                  <a:srgbClr val="FFFF00"/>
                </a:solidFill>
                <a:latin typeface="Stencil" panose="040409050D0802020404" pitchFamily="82" charset="0"/>
              </a:rPr>
              <a:t>Health Tech </a:t>
            </a:r>
          </a:p>
        </p:txBody>
      </p:sp>
      <p:sp>
        <p:nvSpPr>
          <p:cNvPr id="6" name="Subtitle 5"/>
          <p:cNvSpPr>
            <a:spLocks noGrp="1"/>
          </p:cNvSpPr>
          <p:nvPr>
            <p:ph type="subTitle" idx="1"/>
          </p:nvPr>
        </p:nvSpPr>
        <p:spPr>
          <a:xfrm>
            <a:off x="17143" y="644770"/>
            <a:ext cx="12174855" cy="597876"/>
          </a:xfrm>
        </p:spPr>
        <p:txBody>
          <a:bodyPr>
            <a:normAutofit lnSpcReduction="10000"/>
          </a:bodyPr>
          <a:lstStyle/>
          <a:p>
            <a:pPr algn="l"/>
            <a:r>
              <a:rPr lang="en-US" dirty="0">
                <a:solidFill>
                  <a:srgbClr val="FFFF00"/>
                </a:solidFill>
                <a:latin typeface="Bodoni MT Black" panose="02070A03080606020203" pitchFamily="18" charset="0"/>
              </a:rPr>
              <a:t>Smart contact lenses </a:t>
            </a:r>
            <a:r>
              <a:rPr lang="en-US" sz="1600" cap="none" dirty="0">
                <a:latin typeface="Bahnschrift SemiBold Condensed" panose="020B0502040204020203" pitchFamily="34" charset="0"/>
              </a:rPr>
              <a:t> are advanced contact lenses embedded with miniaturized sensors, microelectronics, and other technologies to monitor various physiological parameters or provide augmented reality (AR) experiences. They represent a convergence of biomedical engineering, microelectronics, and materials science.</a:t>
            </a:r>
            <a:endParaRPr lang="en-US" sz="1400" cap="none" dirty="0" smtClean="0">
              <a:latin typeface="Bahnschrift SemiBold Condensed" panose="020B0502040204020203" pitchFamily="34"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2966" t="1016" r="1696" b="1678"/>
          <a:stretch/>
        </p:blipFill>
        <p:spPr>
          <a:xfrm>
            <a:off x="6717324" y="1195345"/>
            <a:ext cx="5491800" cy="5662655"/>
          </a:xfrm>
          <a:prstGeom prst="rect">
            <a:avLst/>
          </a:prstGeom>
        </p:spPr>
      </p:pic>
      <p:sp>
        <p:nvSpPr>
          <p:cNvPr id="7" name="Rectangle 6"/>
          <p:cNvSpPr/>
          <p:nvPr/>
        </p:nvSpPr>
        <p:spPr>
          <a:xfrm>
            <a:off x="17143" y="944738"/>
            <a:ext cx="6700181" cy="4483279"/>
          </a:xfrm>
          <a:prstGeom prst="rect">
            <a:avLst/>
          </a:prstGeom>
        </p:spPr>
        <p:txBody>
          <a:bodyPr wrap="square">
            <a:spAutoFit/>
          </a:bodyPr>
          <a:lstStyle/>
          <a:p>
            <a:pPr marL="457200" lvl="0" indent="-457200">
              <a:buFont typeface="Arial" panose="020B0604020202020204" pitchFamily="34" charset="0"/>
              <a:buChar char="•"/>
            </a:pPr>
            <a:endParaRPr lang="en-US" sz="1600" cap="all" dirty="0">
              <a:solidFill>
                <a:prstClr val="white"/>
              </a:solidFill>
              <a:latin typeface="Bahnschrift SemiBold Condensed" panose="020B0502040204020203" pitchFamily="34" charset="0"/>
            </a:endParaRPr>
          </a:p>
          <a:p>
            <a:pPr lvl="0">
              <a:spcAft>
                <a:spcPts val="1000"/>
              </a:spcAft>
              <a:buClr>
                <a:prstClr val="white"/>
              </a:buClr>
              <a:buSzPct val="100000"/>
            </a:pPr>
            <a:r>
              <a:rPr lang="en-US" sz="3200" dirty="0" smtClean="0">
                <a:solidFill>
                  <a:prstClr val="white"/>
                </a:solidFill>
                <a:latin typeface="Bahnschrift SemiBold Condensed" panose="020B0502040204020203" pitchFamily="34" charset="0"/>
              </a:rPr>
              <a:t>Salient Features:</a:t>
            </a:r>
            <a:endParaRPr lang="en-US" sz="1400" dirty="0">
              <a:solidFill>
                <a:prstClr val="white"/>
              </a:solidFill>
              <a:latin typeface="Bahnschrift SemiBold Condensed" panose="020B0502040204020203" pitchFamily="34" charset="0"/>
            </a:endParaRPr>
          </a:p>
          <a:p>
            <a:pPr marL="285750" lvl="0"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Integration with Microelectronics: Smart contact lenses integrate various microelectronic components, including:</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Sensors.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Microprocessors.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Antennas.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Microfluidics.   </a:t>
            </a:r>
          </a:p>
          <a:p>
            <a:pPr marL="285750" lvl="0"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Augmented Reality (AR) Capabilities (in some designs). This could be used for:</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Overlaying information onto the user's field of view.</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Vision correction.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Biocompatibility and Comfort.</a:t>
            </a:r>
          </a:p>
          <a:p>
            <a:pPr marL="457200" lvl="0" indent="-457200">
              <a:spcAft>
                <a:spcPts val="1000"/>
              </a:spcAft>
              <a:buClr>
                <a:prstClr val="white"/>
              </a:buClr>
              <a:buSzPct val="100000"/>
              <a:buFont typeface="Arial" panose="020B0604020202020204" pitchFamily="34" charset="0"/>
              <a:buChar char="•"/>
            </a:pPr>
            <a:endParaRPr lang="en-US" sz="1400" dirty="0">
              <a:solidFill>
                <a:prstClr val="white"/>
              </a:solidFill>
              <a:latin typeface="Bahnschrift SemiBold Condensed" panose="020B0502040204020203" pitchFamily="34" charset="0"/>
            </a:endParaRPr>
          </a:p>
        </p:txBody>
      </p:sp>
    </p:spTree>
    <p:extLst>
      <p:ext uri="{BB962C8B-B14F-4D97-AF65-F5344CB8AC3E}">
        <p14:creationId xmlns:p14="http://schemas.microsoft.com/office/powerpoint/2010/main" val="28779074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smtClean="0">
                <a:solidFill>
                  <a:srgbClr val="FFFF00"/>
                </a:solidFill>
                <a:latin typeface="Stencil" panose="040409050D0802020404" pitchFamily="82" charset="0"/>
              </a:rPr>
              <a:t>EMERGING NEW </a:t>
            </a:r>
            <a:r>
              <a:rPr lang="en-IN" dirty="0">
                <a:solidFill>
                  <a:srgbClr val="FFFF00"/>
                </a:solidFill>
                <a:latin typeface="Stencil" panose="040409050D0802020404" pitchFamily="82" charset="0"/>
              </a:rPr>
              <a:t>Health Tech </a:t>
            </a:r>
          </a:p>
        </p:txBody>
      </p:sp>
      <p:sp>
        <p:nvSpPr>
          <p:cNvPr id="6" name="Subtitle 5"/>
          <p:cNvSpPr>
            <a:spLocks noGrp="1"/>
          </p:cNvSpPr>
          <p:nvPr>
            <p:ph type="subTitle" idx="1"/>
          </p:nvPr>
        </p:nvSpPr>
        <p:spPr>
          <a:xfrm>
            <a:off x="17143" y="644770"/>
            <a:ext cx="12174855" cy="597876"/>
          </a:xfrm>
        </p:spPr>
        <p:txBody>
          <a:bodyPr>
            <a:normAutofit fontScale="92500"/>
          </a:bodyPr>
          <a:lstStyle/>
          <a:p>
            <a:pPr algn="l"/>
            <a:r>
              <a:rPr lang="en-US" dirty="0">
                <a:solidFill>
                  <a:srgbClr val="FFFF00"/>
                </a:solidFill>
                <a:latin typeface="Bodoni MT Black" panose="02070A03080606020203" pitchFamily="18" charset="0"/>
              </a:rPr>
              <a:t>Brain-computer </a:t>
            </a:r>
            <a:r>
              <a:rPr lang="en-US" dirty="0" smtClean="0">
                <a:solidFill>
                  <a:srgbClr val="FFFF00"/>
                </a:solidFill>
                <a:latin typeface="Bodoni MT Black" panose="02070A03080606020203" pitchFamily="18" charset="0"/>
              </a:rPr>
              <a:t>interfaces, </a:t>
            </a:r>
            <a:r>
              <a:rPr lang="en-US" sz="1600" cap="none" dirty="0">
                <a:latin typeface="Bahnschrift SemiBold Condensed" panose="020B0502040204020203" pitchFamily="34" charset="0"/>
              </a:rPr>
              <a:t>sometimes referred to as brain-machine interfaces (BMIs), are systems that establish a direct communication pathway between the brain and an external device. They bypass traditional output pathways like muscles and nerves, allowing the brain to directly interact with and control technology</a:t>
            </a:r>
            <a:r>
              <a:rPr lang="en-US" sz="1600" cap="none" dirty="0" smtClean="0">
                <a:latin typeface="Bahnschrift SemiBold Condensed" panose="020B0502040204020203" pitchFamily="34" charset="0"/>
              </a:rPr>
              <a:t>.</a:t>
            </a:r>
            <a:endParaRPr lang="en-US" sz="1400" cap="none" dirty="0" smtClean="0">
              <a:latin typeface="Bahnschrift SemiBold Condensed"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1287" y="1242647"/>
            <a:ext cx="6327837" cy="5616532"/>
          </a:xfrm>
          <a:prstGeom prst="rect">
            <a:avLst/>
          </a:prstGeom>
        </p:spPr>
      </p:pic>
      <p:sp>
        <p:nvSpPr>
          <p:cNvPr id="7" name="Rectangle 6"/>
          <p:cNvSpPr/>
          <p:nvPr/>
        </p:nvSpPr>
        <p:spPr>
          <a:xfrm>
            <a:off x="17144" y="944738"/>
            <a:ext cx="6266425" cy="5914440"/>
          </a:xfrm>
          <a:prstGeom prst="rect">
            <a:avLst/>
          </a:prstGeom>
        </p:spPr>
        <p:txBody>
          <a:bodyPr wrap="square">
            <a:spAutoFit/>
          </a:bodyPr>
          <a:lstStyle/>
          <a:p>
            <a:pPr marL="457200" lvl="0" indent="-457200">
              <a:buFont typeface="Arial" panose="020B0604020202020204" pitchFamily="34" charset="0"/>
              <a:buChar char="•"/>
            </a:pPr>
            <a:endParaRPr lang="en-US" sz="1600" cap="all" dirty="0">
              <a:solidFill>
                <a:prstClr val="white"/>
              </a:solidFill>
              <a:latin typeface="Bahnschrift SemiBold Condensed" panose="020B0502040204020203" pitchFamily="34" charset="0"/>
            </a:endParaRPr>
          </a:p>
          <a:p>
            <a:pPr lvl="0">
              <a:spcAft>
                <a:spcPts val="500"/>
              </a:spcAft>
              <a:buClr>
                <a:prstClr val="white"/>
              </a:buClr>
              <a:buSzPct val="100000"/>
            </a:pPr>
            <a:r>
              <a:rPr lang="en-US" sz="3200" dirty="0" smtClean="0">
                <a:solidFill>
                  <a:prstClr val="white"/>
                </a:solidFill>
                <a:latin typeface="Bahnschrift SemiBold Condensed" panose="020B0502040204020203" pitchFamily="34" charset="0"/>
              </a:rPr>
              <a:t>Salient Features:</a:t>
            </a:r>
            <a:endParaRPr lang="en-US" sz="1400" dirty="0">
              <a:solidFill>
                <a:prstClr val="white"/>
              </a:solidFill>
              <a:latin typeface="Bahnschrift SemiBold Condensed" panose="020B0502040204020203" pitchFamily="34" charset="0"/>
            </a:endParaRPr>
          </a:p>
          <a:p>
            <a:pPr marL="285750" lvl="0"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Neural Signal Acquisition: BCIs begin by acquiring neural signals from the brain. Several methods exist:   </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Electroencephalography (EEG).</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a:t>
            </a:r>
            <a:r>
              <a:rPr lang="en-US" sz="1600" dirty="0" err="1">
                <a:solidFill>
                  <a:prstClr val="white"/>
                </a:solidFill>
                <a:latin typeface="Bahnschrift SemiBold Condensed" panose="020B0502040204020203" pitchFamily="34" charset="0"/>
              </a:rPr>
              <a:t>Electrocorticography</a:t>
            </a:r>
            <a:r>
              <a:rPr lang="en-US" sz="1600" dirty="0">
                <a:solidFill>
                  <a:prstClr val="white"/>
                </a:solidFill>
                <a:latin typeface="Bahnschrift SemiBold Condensed" panose="020B0502040204020203" pitchFamily="34" charset="0"/>
              </a:rPr>
              <a:t> (</a:t>
            </a:r>
            <a:r>
              <a:rPr lang="en-US" sz="1600" dirty="0" err="1">
                <a:solidFill>
                  <a:prstClr val="white"/>
                </a:solidFill>
                <a:latin typeface="Bahnschrift SemiBold Condensed" panose="020B0502040204020203" pitchFamily="34" charset="0"/>
              </a:rPr>
              <a:t>ECoG</a:t>
            </a:r>
            <a:r>
              <a:rPr lang="en-US" sz="1600" dirty="0">
                <a:solidFill>
                  <a:prstClr val="white"/>
                </a:solidFill>
                <a:latin typeface="Bahnschrift SemiBold Condensed" panose="020B0502040204020203" pitchFamily="34" charset="0"/>
              </a:rPr>
              <a:t>).</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a:t>
            </a:r>
            <a:r>
              <a:rPr lang="en-US" sz="1600" dirty="0" err="1">
                <a:solidFill>
                  <a:prstClr val="white"/>
                </a:solidFill>
                <a:latin typeface="Bahnschrift SemiBold Condensed" panose="020B0502040204020203" pitchFamily="34" charset="0"/>
              </a:rPr>
              <a:t>Intracortical</a:t>
            </a:r>
            <a:r>
              <a:rPr lang="en-US" sz="1600" dirty="0">
                <a:solidFill>
                  <a:prstClr val="white"/>
                </a:solidFill>
                <a:latin typeface="Bahnschrift SemiBold Condensed" panose="020B0502040204020203" pitchFamily="34" charset="0"/>
              </a:rPr>
              <a:t> Electrodes.</a:t>
            </a:r>
          </a:p>
          <a:p>
            <a:pPr marL="285750" lvl="0"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Signal Processing: The raw neural signals acquired are often noisy and complex. Signal processing techniques are used to:   </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Filter noise.   </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Extract relevant features.   </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Convert signals into control commands.   </a:t>
            </a:r>
          </a:p>
          <a:p>
            <a:pPr marL="285750" lvl="0"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Device Control/Output: The processed neural signals are then used to control an external device, which can be:</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Cursor or computer interface.   </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Prosthetic limb.   </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Exoskeleton.   </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Communication device.   </a:t>
            </a:r>
          </a:p>
          <a:p>
            <a:pPr marL="742950" lvl="1" indent="-285750">
              <a:spcAft>
                <a:spcPts val="500"/>
              </a:spcAft>
              <a:buClr>
                <a:prstClr val="white"/>
              </a:buClr>
              <a:buSzPct val="100000"/>
              <a:buFont typeface="Arial" panose="020B0604020202020204" pitchFamily="34" charset="0"/>
              <a:buChar char="•"/>
            </a:pPr>
            <a:r>
              <a:rPr lang="en-US" sz="1600" dirty="0">
                <a:solidFill>
                  <a:prstClr val="white"/>
                </a:solidFill>
                <a:latin typeface="Bahnschrift SemiBold Condensed" panose="020B0502040204020203" pitchFamily="34" charset="0"/>
              </a:rPr>
              <a:t>    </a:t>
            </a:r>
            <a:r>
              <a:rPr lang="en-US" sz="1600" dirty="0" err="1">
                <a:solidFill>
                  <a:prstClr val="white"/>
                </a:solidFill>
                <a:latin typeface="Bahnschrift SemiBold Condensed" panose="020B0502040204020203" pitchFamily="34" charset="0"/>
              </a:rPr>
              <a:t>Neurofeedback</a:t>
            </a:r>
            <a:r>
              <a:rPr lang="en-US" sz="1600" dirty="0">
                <a:solidFill>
                  <a:prstClr val="white"/>
                </a:solidFill>
                <a:latin typeface="Bahnschrift SemiBold Condensed" panose="020B0502040204020203" pitchFamily="34" charset="0"/>
              </a:rPr>
              <a:t> systems.   </a:t>
            </a:r>
            <a:endParaRPr lang="en-US" sz="1400" dirty="0">
              <a:solidFill>
                <a:prstClr val="white"/>
              </a:solidFill>
              <a:latin typeface="Bahnschrift SemiBold Condensed" panose="020B0502040204020203"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5763" y="5396139"/>
            <a:ext cx="2438400" cy="1463040"/>
          </a:xfrm>
          <a:prstGeom prst="rect">
            <a:avLst/>
          </a:prstGeom>
        </p:spPr>
      </p:pic>
    </p:spTree>
    <p:extLst>
      <p:ext uri="{BB962C8B-B14F-4D97-AF65-F5344CB8AC3E}">
        <p14:creationId xmlns:p14="http://schemas.microsoft.com/office/powerpoint/2010/main" val="11585709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smtClean="0">
                <a:solidFill>
                  <a:srgbClr val="FFFF00"/>
                </a:solidFill>
                <a:latin typeface="Stencil" panose="040409050D0802020404" pitchFamily="82" charset="0"/>
              </a:rPr>
              <a:t>EMERGING NEW </a:t>
            </a:r>
            <a:r>
              <a:rPr lang="en-IN" dirty="0">
                <a:solidFill>
                  <a:srgbClr val="FFFF00"/>
                </a:solidFill>
                <a:latin typeface="Stencil" panose="040409050D0802020404" pitchFamily="82" charset="0"/>
              </a:rPr>
              <a:t>Health Tech </a:t>
            </a:r>
          </a:p>
        </p:txBody>
      </p:sp>
      <p:sp>
        <p:nvSpPr>
          <p:cNvPr id="6" name="Subtitle 5"/>
          <p:cNvSpPr>
            <a:spLocks noGrp="1"/>
          </p:cNvSpPr>
          <p:nvPr>
            <p:ph type="subTitle" idx="1"/>
          </p:nvPr>
        </p:nvSpPr>
        <p:spPr>
          <a:xfrm>
            <a:off x="17143" y="644770"/>
            <a:ext cx="12174855" cy="597876"/>
          </a:xfrm>
        </p:spPr>
        <p:txBody>
          <a:bodyPr>
            <a:normAutofit fontScale="92500"/>
          </a:bodyPr>
          <a:lstStyle/>
          <a:p>
            <a:pPr algn="l"/>
            <a:r>
              <a:rPr lang="en-US" dirty="0">
                <a:solidFill>
                  <a:srgbClr val="FFFF00"/>
                </a:solidFill>
                <a:latin typeface="Bodoni MT Black" panose="02070A03080606020203" pitchFamily="18" charset="0"/>
              </a:rPr>
              <a:t>Brain-computer </a:t>
            </a:r>
            <a:r>
              <a:rPr lang="en-US" dirty="0" smtClean="0">
                <a:solidFill>
                  <a:srgbClr val="FFFF00"/>
                </a:solidFill>
                <a:latin typeface="Bodoni MT Black" panose="02070A03080606020203" pitchFamily="18" charset="0"/>
              </a:rPr>
              <a:t>interfaces, </a:t>
            </a:r>
            <a:r>
              <a:rPr lang="en-US" sz="1600" cap="none" dirty="0">
                <a:latin typeface="Bahnschrift SemiBold Condensed" panose="020B0502040204020203" pitchFamily="34" charset="0"/>
              </a:rPr>
              <a:t>sometimes referred to as brain-machine interfaces (BMIs), are systems that establish a direct communication pathway between the brain and an external device. They bypass traditional output pathways like muscles and nerves, allowing the brain to directly interact with and control technology</a:t>
            </a:r>
            <a:r>
              <a:rPr lang="en-US" sz="1600" cap="none" dirty="0" smtClean="0">
                <a:latin typeface="Bahnschrift SemiBold Condensed" panose="020B0502040204020203" pitchFamily="34" charset="0"/>
              </a:rPr>
              <a:t>.</a:t>
            </a:r>
            <a:endParaRPr lang="en-US" sz="1400" cap="none" dirty="0" smtClean="0">
              <a:latin typeface="Bahnschrift SemiBold Condensed" panose="020B0502040204020203" pitchFamily="34"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4653"/>
          <a:stretch/>
        </p:blipFill>
        <p:spPr>
          <a:xfrm>
            <a:off x="5287108" y="1444860"/>
            <a:ext cx="6903970" cy="5413140"/>
          </a:xfrm>
          <a:prstGeom prst="rect">
            <a:avLst/>
          </a:prstGeom>
        </p:spPr>
      </p:pic>
      <p:sp>
        <p:nvSpPr>
          <p:cNvPr id="7" name="Rectangle 6"/>
          <p:cNvSpPr/>
          <p:nvPr/>
        </p:nvSpPr>
        <p:spPr>
          <a:xfrm>
            <a:off x="17144" y="1255449"/>
            <a:ext cx="4968261" cy="5657959"/>
          </a:xfrm>
          <a:prstGeom prst="rect">
            <a:avLst/>
          </a:prstGeom>
        </p:spPr>
        <p:txBody>
          <a:bodyPr wrap="square">
            <a:spAutoFit/>
          </a:bodyPr>
          <a:lstStyle/>
          <a:p>
            <a:pPr lvl="0">
              <a:spcAft>
                <a:spcPts val="1000"/>
              </a:spcAft>
              <a:buClr>
                <a:prstClr val="white"/>
              </a:buClr>
              <a:buSzPct val="100000"/>
            </a:pPr>
            <a:r>
              <a:rPr lang="en-US" sz="3200" dirty="0" smtClean="0">
                <a:solidFill>
                  <a:prstClr val="white"/>
                </a:solidFill>
                <a:latin typeface="Bahnschrift SemiBold Condensed" panose="020B0502040204020203" pitchFamily="34" charset="0"/>
              </a:rPr>
              <a:t>Salient Features:</a:t>
            </a:r>
            <a:endParaRPr lang="en-US" sz="1400" dirty="0">
              <a:solidFill>
                <a:prstClr val="white"/>
              </a:solidFill>
              <a:latin typeface="Bahnschrift SemiBold Condensed" panose="020B0502040204020203" pitchFamily="34" charset="0"/>
            </a:endParaRPr>
          </a:p>
          <a:p>
            <a:pPr marL="285750" lvl="0" indent="-285750">
              <a:spcAft>
                <a:spcPts val="1000"/>
              </a:spcAft>
              <a:buClr>
                <a:prstClr val="white"/>
              </a:buClr>
              <a:buSzPct val="100000"/>
              <a:buFont typeface="Arial" panose="020B0604020202020204" pitchFamily="34" charset="0"/>
              <a:buChar char="•"/>
            </a:pPr>
            <a:r>
              <a:rPr lang="en-US" sz="1400" dirty="0" smtClean="0">
                <a:solidFill>
                  <a:prstClr val="white"/>
                </a:solidFill>
                <a:latin typeface="Bahnschrift SemiBold Condensed" panose="020B0502040204020203" pitchFamily="34" charset="0"/>
              </a:rPr>
              <a:t>Real-Time </a:t>
            </a:r>
            <a:r>
              <a:rPr lang="en-US" sz="1400" dirty="0">
                <a:solidFill>
                  <a:prstClr val="white"/>
                </a:solidFill>
                <a:latin typeface="Bahnschrift SemiBold Condensed" panose="020B0502040204020203" pitchFamily="34" charset="0"/>
              </a:rPr>
              <a:t>Operation: Many BCI applications require real-time or near real-time operation to provide immediate feedback or control. This necessitates efficient signal processing and communication.   </a:t>
            </a:r>
          </a:p>
          <a:p>
            <a:pPr marL="285750" lvl="0"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Adaptation and Learning: Both the BCI system and the user need to adapt and learn over time. The system may need to be calibrated to the individual user's brain signals, and the user may need to learn how to control the BCI effectively.   </a:t>
            </a:r>
          </a:p>
          <a:p>
            <a:pPr marL="285750" lvl="0"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Closed-Loop or Open-Loop Systems:</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a:t>
            </a:r>
            <a:r>
              <a:rPr lang="en-US" sz="1400" dirty="0" smtClean="0">
                <a:solidFill>
                  <a:prstClr val="white"/>
                </a:solidFill>
                <a:latin typeface="Bahnschrift SemiBold Condensed" panose="020B0502040204020203" pitchFamily="34" charset="0"/>
              </a:rPr>
              <a:t>Open-loop </a:t>
            </a:r>
            <a:r>
              <a:rPr lang="en-US" sz="1400" dirty="0">
                <a:solidFill>
                  <a:prstClr val="white"/>
                </a:solidFill>
                <a:latin typeface="Bahnschrift SemiBold Condensed" panose="020B0502040204020203" pitchFamily="34" charset="0"/>
              </a:rPr>
              <a:t>systems.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a:t>
            </a:r>
            <a:r>
              <a:rPr lang="en-US" sz="1400" dirty="0" smtClean="0">
                <a:solidFill>
                  <a:prstClr val="white"/>
                </a:solidFill>
                <a:latin typeface="Bahnschrift SemiBold Condensed" panose="020B0502040204020203" pitchFamily="34" charset="0"/>
              </a:rPr>
              <a:t>Closed-loop </a:t>
            </a:r>
            <a:r>
              <a:rPr lang="en-US" sz="1400" dirty="0">
                <a:solidFill>
                  <a:prstClr val="white"/>
                </a:solidFill>
                <a:latin typeface="Bahnschrift SemiBold Condensed" panose="020B0502040204020203" pitchFamily="34" charset="0"/>
              </a:rPr>
              <a:t>systems.   </a:t>
            </a:r>
          </a:p>
          <a:p>
            <a:pPr marL="285750" lvl="0"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Applications in Healthcare, Rehabilitation, and Beyond: BCIs have a wide range of potential applications: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Restoring lost motor function.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Communication for locked-in syndrome.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Treatment of neurological disorders.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Cognitive enhancement.   </a:t>
            </a:r>
          </a:p>
          <a:p>
            <a:pPr marL="742950" lvl="1" indent="-285750">
              <a:spcAft>
                <a:spcPts val="1000"/>
              </a:spcAft>
              <a:buClr>
                <a:prstClr val="white"/>
              </a:buClr>
              <a:buSzPct val="100000"/>
              <a:buFont typeface="Arial" panose="020B0604020202020204" pitchFamily="34" charset="0"/>
              <a:buChar char="•"/>
            </a:pPr>
            <a:r>
              <a:rPr lang="en-US" sz="1400" dirty="0">
                <a:solidFill>
                  <a:prstClr val="white"/>
                </a:solidFill>
                <a:latin typeface="Bahnschrift SemiBold Condensed" panose="020B0502040204020203" pitchFamily="34" charset="0"/>
              </a:rPr>
              <a:t>    Gaming and entertainment</a:t>
            </a:r>
            <a:r>
              <a:rPr lang="en-US" sz="1400" dirty="0" smtClean="0">
                <a:solidFill>
                  <a:prstClr val="white"/>
                </a:solidFill>
                <a:latin typeface="Bahnschrift SemiBold Condensed" panose="020B0502040204020203" pitchFamily="34" charset="0"/>
              </a:rPr>
              <a:t>.</a:t>
            </a:r>
            <a:endParaRPr lang="en-US" sz="1400" dirty="0">
              <a:solidFill>
                <a:prstClr val="white"/>
              </a:solidFill>
              <a:latin typeface="Bahnschrift SemiBold Condensed" panose="020B0502040204020203" pitchFamily="34" charset="0"/>
            </a:endParaRPr>
          </a:p>
        </p:txBody>
      </p:sp>
    </p:spTree>
    <p:extLst>
      <p:ext uri="{BB962C8B-B14F-4D97-AF65-F5344CB8AC3E}">
        <p14:creationId xmlns:p14="http://schemas.microsoft.com/office/powerpoint/2010/main" val="18925076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smtClean="0">
                <a:solidFill>
                  <a:srgbClr val="FFFF00"/>
                </a:solidFill>
                <a:latin typeface="Stencil" panose="040409050D0802020404" pitchFamily="82" charset="0"/>
              </a:rPr>
              <a:t>EMERGING NEW </a:t>
            </a:r>
            <a:r>
              <a:rPr lang="en-IN" dirty="0">
                <a:solidFill>
                  <a:srgbClr val="FFFF00"/>
                </a:solidFill>
                <a:latin typeface="Stencil" panose="040409050D0802020404" pitchFamily="82" charset="0"/>
              </a:rPr>
              <a:t>Health Tech </a:t>
            </a:r>
          </a:p>
        </p:txBody>
      </p:sp>
      <p:sp>
        <p:nvSpPr>
          <p:cNvPr id="6" name="Subtitle 5"/>
          <p:cNvSpPr>
            <a:spLocks noGrp="1"/>
          </p:cNvSpPr>
          <p:nvPr>
            <p:ph type="subTitle" idx="1"/>
          </p:nvPr>
        </p:nvSpPr>
        <p:spPr>
          <a:xfrm>
            <a:off x="17143" y="644770"/>
            <a:ext cx="12174855" cy="597876"/>
          </a:xfrm>
        </p:spPr>
        <p:txBody>
          <a:bodyPr>
            <a:normAutofit fontScale="92500"/>
          </a:bodyPr>
          <a:lstStyle/>
          <a:p>
            <a:pPr algn="l"/>
            <a:r>
              <a:rPr lang="en-US" dirty="0">
                <a:solidFill>
                  <a:srgbClr val="FFFF00"/>
                </a:solidFill>
                <a:latin typeface="Bodoni MT Black" panose="02070A03080606020203" pitchFamily="18" charset="0"/>
              </a:rPr>
              <a:t>Brain-computer </a:t>
            </a:r>
            <a:r>
              <a:rPr lang="en-US" dirty="0" smtClean="0">
                <a:solidFill>
                  <a:srgbClr val="FFFF00"/>
                </a:solidFill>
                <a:latin typeface="Bodoni MT Black" panose="02070A03080606020203" pitchFamily="18" charset="0"/>
              </a:rPr>
              <a:t>interfaces, </a:t>
            </a:r>
            <a:r>
              <a:rPr lang="en-US" sz="1600" cap="none" dirty="0">
                <a:latin typeface="Bahnschrift SemiBold Condensed" panose="020B0502040204020203" pitchFamily="34" charset="0"/>
              </a:rPr>
              <a:t>sometimes referred to as brain-machine interfaces (BMIs), are systems that establish a direct communication pathway between the brain and an external device. They bypass traditional output pathways like muscles and nerves, allowing the brain to directly interact with and control technology</a:t>
            </a:r>
            <a:r>
              <a:rPr lang="en-US" sz="1600" cap="none" dirty="0" smtClean="0">
                <a:latin typeface="Bahnschrift SemiBold Condensed" panose="020B0502040204020203" pitchFamily="34" charset="0"/>
              </a:rPr>
              <a:t>.</a:t>
            </a:r>
            <a:endParaRPr lang="en-US" sz="1400" cap="none" dirty="0" smtClean="0">
              <a:latin typeface="Bahnschrift SemiBold Condensed" panose="020B0502040204020203" pitchFamily="34" charset="0"/>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4814" t="-271"/>
          <a:stretch/>
        </p:blipFill>
        <p:spPr>
          <a:xfrm>
            <a:off x="5298830" y="1430215"/>
            <a:ext cx="6892247" cy="5427785"/>
          </a:xfrm>
          <a:prstGeom prst="rect">
            <a:avLst/>
          </a:prstGeom>
        </p:spPr>
      </p:pic>
      <p:sp>
        <p:nvSpPr>
          <p:cNvPr id="7" name="Rectangle 6"/>
          <p:cNvSpPr/>
          <p:nvPr/>
        </p:nvSpPr>
        <p:spPr>
          <a:xfrm>
            <a:off x="8582" y="1560249"/>
            <a:ext cx="5281686" cy="3380413"/>
          </a:xfrm>
          <a:prstGeom prst="rect">
            <a:avLst/>
          </a:prstGeom>
        </p:spPr>
        <p:txBody>
          <a:bodyPr wrap="square">
            <a:spAutoFit/>
          </a:bodyPr>
          <a:lstStyle/>
          <a:p>
            <a:pPr lvl="0">
              <a:spcAft>
                <a:spcPts val="1000"/>
              </a:spcAft>
              <a:buClr>
                <a:prstClr val="white"/>
              </a:buClr>
              <a:buSzPct val="100000"/>
            </a:pPr>
            <a:r>
              <a:rPr lang="en-US" sz="3200" dirty="0">
                <a:solidFill>
                  <a:prstClr val="white"/>
                </a:solidFill>
                <a:latin typeface="Bahnschrift SemiBold Condensed" panose="020B0502040204020203" pitchFamily="34" charset="0"/>
              </a:rPr>
              <a:t>Key Challenges</a:t>
            </a:r>
            <a:r>
              <a:rPr lang="en-US" sz="3200" dirty="0" smtClean="0">
                <a:solidFill>
                  <a:prstClr val="white"/>
                </a:solidFill>
                <a:latin typeface="Bahnschrift SemiBold Condensed" panose="020B0502040204020203" pitchFamily="34" charset="0"/>
              </a:rPr>
              <a:t>:</a:t>
            </a:r>
          </a:p>
          <a:p>
            <a:pPr marL="285750" lvl="0" indent="-285750">
              <a:spcAft>
                <a:spcPts val="1000"/>
              </a:spcAft>
              <a:buClr>
                <a:prstClr val="white"/>
              </a:buClr>
              <a:buSzPct val="100000"/>
              <a:buFont typeface="Arial" panose="020B0604020202020204" pitchFamily="34" charset="0"/>
              <a:buChar char="•"/>
            </a:pPr>
            <a:r>
              <a:rPr lang="en-US" sz="1400" dirty="0" smtClean="0">
                <a:solidFill>
                  <a:prstClr val="white"/>
                </a:solidFill>
                <a:latin typeface="Bahnschrift SemiBold Condensed" panose="020B0502040204020203" pitchFamily="34" charset="0"/>
              </a:rPr>
              <a:t>Signal </a:t>
            </a:r>
            <a:r>
              <a:rPr lang="en-US" sz="1400" dirty="0">
                <a:solidFill>
                  <a:prstClr val="white"/>
                </a:solidFill>
                <a:latin typeface="Bahnschrift SemiBold Condensed" panose="020B0502040204020203" pitchFamily="34" charset="0"/>
              </a:rPr>
              <a:t>Quality and Noise: Acquiring clean and reliable neural signals can be challenging</a:t>
            </a:r>
            <a:r>
              <a:rPr lang="en-US" sz="1400" dirty="0" smtClean="0">
                <a:solidFill>
                  <a:prstClr val="white"/>
                </a:solidFill>
                <a:latin typeface="Bahnschrift SemiBold Condensed" panose="020B0502040204020203" pitchFamily="34" charset="0"/>
              </a:rPr>
              <a:t>. </a:t>
            </a:r>
          </a:p>
          <a:p>
            <a:pPr marL="285750" lvl="0" indent="-285750">
              <a:spcAft>
                <a:spcPts val="1000"/>
              </a:spcAft>
              <a:buClr>
                <a:prstClr val="white"/>
              </a:buClr>
              <a:buSzPct val="100000"/>
              <a:buFont typeface="Arial" panose="020B0604020202020204" pitchFamily="34" charset="0"/>
              <a:buChar char="•"/>
            </a:pPr>
            <a:r>
              <a:rPr lang="en-US" sz="1400" dirty="0" smtClean="0">
                <a:solidFill>
                  <a:prstClr val="white"/>
                </a:solidFill>
                <a:latin typeface="Bahnschrift SemiBold Condensed" panose="020B0502040204020203" pitchFamily="34" charset="0"/>
              </a:rPr>
              <a:t>Decoding </a:t>
            </a:r>
            <a:r>
              <a:rPr lang="en-US" sz="1400" dirty="0">
                <a:solidFill>
                  <a:prstClr val="white"/>
                </a:solidFill>
                <a:latin typeface="Bahnschrift SemiBold Condensed" panose="020B0502040204020203" pitchFamily="34" charset="0"/>
              </a:rPr>
              <a:t>Neural Activity: Developing algorithms that can accurately decode complex brain activity is a significant challenge</a:t>
            </a:r>
            <a:r>
              <a:rPr lang="en-US" sz="1400" dirty="0" smtClean="0">
                <a:solidFill>
                  <a:prstClr val="white"/>
                </a:solidFill>
                <a:latin typeface="Bahnschrift SemiBold Condensed" panose="020B0502040204020203" pitchFamily="34" charset="0"/>
              </a:rPr>
              <a:t>.</a:t>
            </a:r>
          </a:p>
          <a:p>
            <a:pPr marL="285750" lvl="0" indent="-285750">
              <a:spcAft>
                <a:spcPts val="1000"/>
              </a:spcAft>
              <a:buClr>
                <a:prstClr val="white"/>
              </a:buClr>
              <a:buSzPct val="100000"/>
              <a:buFont typeface="Arial" panose="020B0604020202020204" pitchFamily="34" charset="0"/>
              <a:buChar char="•"/>
            </a:pPr>
            <a:r>
              <a:rPr lang="en-US" sz="1400" dirty="0" smtClean="0">
                <a:solidFill>
                  <a:prstClr val="white"/>
                </a:solidFill>
                <a:latin typeface="Bahnschrift SemiBold Condensed" panose="020B0502040204020203" pitchFamily="34" charset="0"/>
              </a:rPr>
              <a:t>Invasiveness</a:t>
            </a:r>
            <a:r>
              <a:rPr lang="en-US" sz="1400" dirty="0">
                <a:solidFill>
                  <a:prstClr val="white"/>
                </a:solidFill>
                <a:latin typeface="Bahnschrift SemiBold Condensed" panose="020B0502040204020203" pitchFamily="34" charset="0"/>
              </a:rPr>
              <a:t>: Invasive methods offer better signal quality but carry risks associated with surgery</a:t>
            </a:r>
            <a:r>
              <a:rPr lang="en-US" sz="1400" dirty="0" smtClean="0">
                <a:solidFill>
                  <a:prstClr val="white"/>
                </a:solidFill>
                <a:latin typeface="Bahnschrift SemiBold Condensed" panose="020B0502040204020203" pitchFamily="34" charset="0"/>
              </a:rPr>
              <a:t>. </a:t>
            </a:r>
          </a:p>
          <a:p>
            <a:pPr marL="285750" lvl="0" indent="-285750">
              <a:spcAft>
                <a:spcPts val="1000"/>
              </a:spcAft>
              <a:buClr>
                <a:prstClr val="white"/>
              </a:buClr>
              <a:buSzPct val="100000"/>
              <a:buFont typeface="Arial" panose="020B0604020202020204" pitchFamily="34" charset="0"/>
              <a:buChar char="•"/>
            </a:pPr>
            <a:r>
              <a:rPr lang="en-US" sz="1400" dirty="0" smtClean="0">
                <a:solidFill>
                  <a:prstClr val="white"/>
                </a:solidFill>
                <a:latin typeface="Bahnschrift SemiBold Condensed" panose="020B0502040204020203" pitchFamily="34" charset="0"/>
              </a:rPr>
              <a:t>Long-Term </a:t>
            </a:r>
            <a:r>
              <a:rPr lang="en-US" sz="1400" dirty="0">
                <a:solidFill>
                  <a:prstClr val="white"/>
                </a:solidFill>
                <a:latin typeface="Bahnschrift SemiBold Condensed" panose="020B0502040204020203" pitchFamily="34" charset="0"/>
              </a:rPr>
              <a:t>Stability and Biocompatibility: Ensuring the long-term stability and biocompatibility of implanted electrodes is crucial for invasive BCIs.   </a:t>
            </a:r>
            <a:endParaRPr lang="en-US" sz="1400" dirty="0" smtClean="0">
              <a:solidFill>
                <a:prstClr val="white"/>
              </a:solidFill>
              <a:latin typeface="Bahnschrift SemiBold Condensed" panose="020B0502040204020203" pitchFamily="34" charset="0"/>
            </a:endParaRPr>
          </a:p>
          <a:p>
            <a:pPr marL="285750" lvl="0" indent="-285750">
              <a:spcAft>
                <a:spcPts val="1000"/>
              </a:spcAft>
              <a:buClr>
                <a:prstClr val="white"/>
              </a:buClr>
              <a:buSzPct val="100000"/>
              <a:buFont typeface="Arial" panose="020B0604020202020204" pitchFamily="34" charset="0"/>
              <a:buChar char="•"/>
            </a:pPr>
            <a:r>
              <a:rPr lang="en-US" sz="1400" dirty="0" smtClean="0">
                <a:solidFill>
                  <a:prstClr val="white"/>
                </a:solidFill>
                <a:latin typeface="Bahnschrift SemiBold Condensed" panose="020B0502040204020203" pitchFamily="34" charset="0"/>
              </a:rPr>
              <a:t>User </a:t>
            </a:r>
            <a:r>
              <a:rPr lang="en-US" sz="1400" dirty="0">
                <a:solidFill>
                  <a:prstClr val="white"/>
                </a:solidFill>
                <a:latin typeface="Bahnschrift SemiBold Condensed" panose="020B0502040204020203" pitchFamily="34" charset="0"/>
              </a:rPr>
              <a:t>Training and Adaptation: Users often require extensive training to learn how to control a BCI effectively.</a:t>
            </a:r>
          </a:p>
        </p:txBody>
      </p:sp>
    </p:spTree>
    <p:extLst>
      <p:ext uri="{BB962C8B-B14F-4D97-AF65-F5344CB8AC3E}">
        <p14:creationId xmlns:p14="http://schemas.microsoft.com/office/powerpoint/2010/main" val="2955715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499" b="8520"/>
          <a:stretch/>
        </p:blipFill>
        <p:spPr>
          <a:xfrm>
            <a:off x="-1" y="0"/>
            <a:ext cx="12192001" cy="6858000"/>
          </a:xfrm>
        </p:spPr>
      </p:pic>
    </p:spTree>
    <p:extLst>
      <p:ext uri="{BB962C8B-B14F-4D97-AF65-F5344CB8AC3E}">
        <p14:creationId xmlns:p14="http://schemas.microsoft.com/office/powerpoint/2010/main" val="1429390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99000"/>
            <a:extLst>
              <a:ext uri="{BEBA8EAE-BF5A-486C-A8C5-ECC9F3942E4B}">
                <a14:imgProps xmlns:a14="http://schemas.microsoft.com/office/drawing/2010/main">
                  <a14:imgLayer r:embed="rId4">
                    <a14:imgEffect>
                      <a14:saturation sat="200000"/>
                    </a14:imgEffect>
                    <a14:imgEffect>
                      <a14:brightnessContrast bright="-49000" contrast="2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615423" y="-417921"/>
            <a:ext cx="10131425" cy="1238053"/>
          </a:xfrm>
        </p:spPr>
        <p:txBody>
          <a:bodyPr/>
          <a:lstStyle/>
          <a:p>
            <a:pPr algn="ctr"/>
            <a:r>
              <a:rPr lang="en-IN" dirty="0">
                <a:latin typeface="Stencil" panose="040409050D0802020404" pitchFamily="82" charset="0"/>
              </a:rPr>
              <a:t>Medical Grade Wearables</a:t>
            </a:r>
            <a:endParaRPr lang="en-US" dirty="0">
              <a:latin typeface="Stencil" panose="040409050D0802020404" pitchFamily="82" charset="0"/>
            </a:endParaRPr>
          </a:p>
        </p:txBody>
      </p:sp>
      <p:sp>
        <p:nvSpPr>
          <p:cNvPr id="12" name="Content Placeholder 11"/>
          <p:cNvSpPr>
            <a:spLocks noGrp="1"/>
          </p:cNvSpPr>
          <p:nvPr>
            <p:ph sz="half" idx="1"/>
          </p:nvPr>
        </p:nvSpPr>
        <p:spPr>
          <a:xfrm>
            <a:off x="148473" y="488273"/>
            <a:ext cx="7477811" cy="1736453"/>
          </a:xfrm>
        </p:spPr>
        <p:txBody>
          <a:bodyPr>
            <a:normAutofit/>
          </a:bodyPr>
          <a:lstStyle/>
          <a:p>
            <a:r>
              <a:rPr lang="en-IN" sz="2400" dirty="0" smtClean="0">
                <a:solidFill>
                  <a:srgbClr val="FFFF00"/>
                </a:solidFill>
                <a:latin typeface="Bodoni MT Black" panose="02070A03080606020203" pitchFamily="18" charset="0"/>
              </a:rPr>
              <a:t>Abbott </a:t>
            </a:r>
            <a:r>
              <a:rPr lang="en-IN" sz="2400" dirty="0" err="1">
                <a:solidFill>
                  <a:srgbClr val="FFFF00"/>
                </a:solidFill>
                <a:latin typeface="Bodoni MT Black" panose="02070A03080606020203" pitchFamily="18" charset="0"/>
              </a:rPr>
              <a:t>FreeStyle</a:t>
            </a:r>
            <a:r>
              <a:rPr lang="en-IN" sz="2400" dirty="0">
                <a:solidFill>
                  <a:srgbClr val="FFFF00"/>
                </a:solidFill>
                <a:latin typeface="Bodoni MT Black" panose="02070A03080606020203" pitchFamily="18" charset="0"/>
              </a:rPr>
              <a:t> </a:t>
            </a:r>
            <a:r>
              <a:rPr lang="en-IN" sz="2400" dirty="0" err="1">
                <a:solidFill>
                  <a:srgbClr val="FFFF00"/>
                </a:solidFill>
                <a:latin typeface="Bodoni MT Black" panose="02070A03080606020203" pitchFamily="18" charset="0"/>
              </a:rPr>
              <a:t>Libre</a:t>
            </a:r>
            <a:r>
              <a:rPr lang="en-IN" sz="2400" dirty="0">
                <a:solidFill>
                  <a:srgbClr val="FFFF00"/>
                </a:solidFill>
                <a:latin typeface="Bodoni MT Black" panose="02070A03080606020203" pitchFamily="18" charset="0"/>
              </a:rPr>
              <a:t> 3: Latest CGM </a:t>
            </a:r>
            <a:r>
              <a:rPr lang="en-IN" sz="2400" dirty="0" smtClean="0">
                <a:solidFill>
                  <a:srgbClr val="FFFF00"/>
                </a:solidFill>
                <a:latin typeface="Bodoni MT Black" panose="02070A03080606020203" pitchFamily="18" charset="0"/>
              </a:rPr>
              <a:t>tech</a:t>
            </a:r>
          </a:p>
          <a:p>
            <a:pPr lvl="1"/>
            <a:endParaRPr lang="en-IN" sz="1400" dirty="0">
              <a:latin typeface="Bodoni MT Black" panose="02070A03080606020203" pitchFamily="18" charset="0"/>
            </a:endParaRPr>
          </a:p>
        </p:txBody>
      </p:sp>
      <p:sp>
        <p:nvSpPr>
          <p:cNvPr id="14" name="Rectangle 13"/>
          <p:cNvSpPr/>
          <p:nvPr/>
        </p:nvSpPr>
        <p:spPr>
          <a:xfrm>
            <a:off x="460693" y="1247611"/>
            <a:ext cx="11011728" cy="646331"/>
          </a:xfrm>
          <a:prstGeom prst="rect">
            <a:avLst/>
          </a:prstGeom>
        </p:spPr>
        <p:txBody>
          <a:bodyPr wrap="square">
            <a:spAutoFit/>
          </a:bodyPr>
          <a:lstStyle/>
          <a:p>
            <a:pPr marL="285750" indent="-285750">
              <a:buFont typeface="Arial" panose="020B0604020202020204" pitchFamily="34" charset="0"/>
              <a:buChar char="•"/>
            </a:pPr>
            <a:r>
              <a:rPr lang="en-US" dirty="0">
                <a:latin typeface="Bahnschrift SemiBold Condensed" panose="020B0502040204020203" pitchFamily="34" charset="0"/>
              </a:rPr>
              <a:t>The Abbott </a:t>
            </a:r>
            <a:r>
              <a:rPr lang="en-US" dirty="0" err="1">
                <a:latin typeface="Bahnschrift SemiBold Condensed" panose="020B0502040204020203" pitchFamily="34" charset="0"/>
              </a:rPr>
              <a:t>FreeStyle</a:t>
            </a:r>
            <a:r>
              <a:rPr lang="en-US" dirty="0">
                <a:latin typeface="Bahnschrift SemiBold Condensed" panose="020B0502040204020203" pitchFamily="34" charset="0"/>
              </a:rPr>
              <a:t> </a:t>
            </a:r>
            <a:r>
              <a:rPr lang="en-US" dirty="0" err="1">
                <a:latin typeface="Bahnschrift SemiBold Condensed" panose="020B0502040204020203" pitchFamily="34" charset="0"/>
              </a:rPr>
              <a:t>Libre</a:t>
            </a:r>
            <a:r>
              <a:rPr lang="en-US" dirty="0">
                <a:latin typeface="Bahnschrift SemiBold Condensed" panose="020B0502040204020203" pitchFamily="34" charset="0"/>
              </a:rPr>
              <a:t> 3 is a continuous glucose monitoring (CGM) system designed for people with diabetes. It's the latest generation in the </a:t>
            </a:r>
            <a:r>
              <a:rPr lang="en-US" dirty="0" err="1">
                <a:latin typeface="Bahnschrift SemiBold Condensed" panose="020B0502040204020203" pitchFamily="34" charset="0"/>
              </a:rPr>
              <a:t>FreeStyle</a:t>
            </a:r>
            <a:r>
              <a:rPr lang="en-US" dirty="0">
                <a:latin typeface="Bahnschrift SemiBold Condensed" panose="020B0502040204020203" pitchFamily="34" charset="0"/>
              </a:rPr>
              <a:t> </a:t>
            </a:r>
            <a:r>
              <a:rPr lang="en-US" dirty="0" err="1">
                <a:latin typeface="Bahnschrift SemiBold Condensed" panose="020B0502040204020203" pitchFamily="34" charset="0"/>
              </a:rPr>
              <a:t>Libre</a:t>
            </a:r>
            <a:r>
              <a:rPr lang="en-US" dirty="0">
                <a:latin typeface="Bahnschrift SemiBold Condensed" panose="020B0502040204020203" pitchFamily="34" charset="0"/>
              </a:rPr>
              <a:t> line, known for its ease of use and affordability compared to some other CGM systems.</a:t>
            </a:r>
            <a:endParaRPr lang="en-IN" dirty="0">
              <a:latin typeface="Bahnschrift SemiBold Condensed" panose="020B0502040204020203" pitchFamily="34" charset="0"/>
            </a:endParaRPr>
          </a:p>
        </p:txBody>
      </p:sp>
      <p:sp>
        <p:nvSpPr>
          <p:cNvPr id="15" name="Rectangle 14"/>
          <p:cNvSpPr/>
          <p:nvPr/>
        </p:nvSpPr>
        <p:spPr>
          <a:xfrm>
            <a:off x="460693" y="2236479"/>
            <a:ext cx="6665972" cy="2062103"/>
          </a:xfrm>
          <a:prstGeom prst="rect">
            <a:avLst/>
          </a:prstGeom>
        </p:spPr>
        <p:txBody>
          <a:bodyPr wrap="square">
            <a:spAutoFit/>
          </a:bodyPr>
          <a:lstStyle/>
          <a:p>
            <a:r>
              <a:rPr lang="en-US" sz="2800" dirty="0">
                <a:latin typeface="Bodoni MT Black" panose="02070A03080606020203" pitchFamily="18" charset="0"/>
              </a:rPr>
              <a:t>Key Advantages of CGM (in general, applicable to </a:t>
            </a:r>
            <a:r>
              <a:rPr lang="en-US" sz="2800" dirty="0" err="1">
                <a:latin typeface="Bodoni MT Black" panose="02070A03080606020203" pitchFamily="18" charset="0"/>
              </a:rPr>
              <a:t>Libre</a:t>
            </a:r>
            <a:r>
              <a:rPr lang="en-US" sz="2800" dirty="0">
                <a:latin typeface="Bodoni MT Black" panose="02070A03080606020203" pitchFamily="18" charset="0"/>
              </a:rPr>
              <a:t> 3): </a:t>
            </a:r>
            <a:r>
              <a:rPr lang="en-US" dirty="0" smtClean="0"/>
              <a:t>	</a:t>
            </a:r>
          </a:p>
          <a:p>
            <a:pPr marL="742950" lvl="1" indent="-285750">
              <a:buFont typeface="Arial" panose="020B0604020202020204" pitchFamily="34" charset="0"/>
              <a:buChar char="•"/>
            </a:pPr>
            <a:r>
              <a:rPr lang="en-US" dirty="0" smtClean="0">
                <a:latin typeface="Bahnschrift SemiBold Condensed" panose="020B0502040204020203" pitchFamily="34" charset="0"/>
              </a:rPr>
              <a:t>Better </a:t>
            </a:r>
            <a:r>
              <a:rPr lang="en-US" dirty="0">
                <a:latin typeface="Bahnschrift SemiBold Condensed" panose="020B0502040204020203" pitchFamily="34" charset="0"/>
              </a:rPr>
              <a:t>Glucose Control: </a:t>
            </a:r>
            <a:endParaRPr lang="en-US" dirty="0" smtClean="0">
              <a:latin typeface="Bahnschrift SemiBold Condensed" panose="020B0502040204020203" pitchFamily="34" charset="0"/>
            </a:endParaRPr>
          </a:p>
          <a:p>
            <a:pPr marL="742950" lvl="1" indent="-285750">
              <a:buFont typeface="Arial" panose="020B0604020202020204" pitchFamily="34" charset="0"/>
              <a:buChar char="•"/>
            </a:pPr>
            <a:r>
              <a:rPr lang="en-US" dirty="0" smtClean="0">
                <a:latin typeface="Bahnschrift SemiBold Condensed" panose="020B0502040204020203" pitchFamily="34" charset="0"/>
              </a:rPr>
              <a:t>Reduced </a:t>
            </a:r>
            <a:r>
              <a:rPr lang="en-US" dirty="0">
                <a:latin typeface="Bahnschrift SemiBold Condensed" panose="020B0502040204020203" pitchFamily="34" charset="0"/>
              </a:rPr>
              <a:t>Risk of </a:t>
            </a:r>
            <a:r>
              <a:rPr lang="en-US" dirty="0" smtClean="0">
                <a:latin typeface="Bahnschrift SemiBold Condensed" panose="020B0502040204020203" pitchFamily="34" charset="0"/>
              </a:rPr>
              <a:t>Hypoglycemia.</a:t>
            </a:r>
          </a:p>
          <a:p>
            <a:pPr marL="742950" lvl="1" indent="-285750">
              <a:buFont typeface="Arial" panose="020B0604020202020204" pitchFamily="34" charset="0"/>
              <a:buChar char="•"/>
            </a:pPr>
            <a:r>
              <a:rPr lang="en-US" dirty="0" smtClean="0">
                <a:latin typeface="Bahnschrift SemiBold Condensed" panose="020B0502040204020203" pitchFamily="34" charset="0"/>
              </a:rPr>
              <a:t>Improved </a:t>
            </a:r>
            <a:r>
              <a:rPr lang="en-US" dirty="0">
                <a:latin typeface="Bahnschrift SemiBold Condensed" panose="020B0502040204020203" pitchFamily="34" charset="0"/>
              </a:rPr>
              <a:t>Time in </a:t>
            </a:r>
            <a:r>
              <a:rPr lang="en-US" dirty="0" smtClean="0">
                <a:latin typeface="Bahnschrift SemiBold Condensed" panose="020B0502040204020203" pitchFamily="34" charset="0"/>
              </a:rPr>
              <a:t>Range. </a:t>
            </a:r>
          </a:p>
          <a:p>
            <a:pPr marL="742950" lvl="1" indent="-285750">
              <a:buFont typeface="Arial" panose="020B0604020202020204" pitchFamily="34" charset="0"/>
              <a:buChar char="•"/>
            </a:pPr>
            <a:r>
              <a:rPr lang="en-US" dirty="0" smtClean="0">
                <a:latin typeface="Bahnschrift SemiBold Condensed" panose="020B0502040204020203" pitchFamily="34" charset="0"/>
              </a:rPr>
              <a:t>Data </a:t>
            </a:r>
            <a:r>
              <a:rPr lang="en-US" dirty="0">
                <a:latin typeface="Bahnschrift SemiBold Condensed" panose="020B0502040204020203" pitchFamily="34" charset="0"/>
              </a:rPr>
              <a:t>for Trend </a:t>
            </a:r>
            <a:r>
              <a:rPr lang="en-US" dirty="0" smtClean="0">
                <a:latin typeface="Bahnschrift SemiBold Condensed" panose="020B0502040204020203" pitchFamily="34" charset="0"/>
              </a:rPr>
              <a:t>Analysis.</a:t>
            </a:r>
            <a:endParaRPr lang="en-IN" dirty="0">
              <a:latin typeface="Bahnschrift SemiBold Condensed" panose="020B0502040204020203" pitchFamily="34" charset="0"/>
            </a:endParaRPr>
          </a:p>
        </p:txBody>
      </p:sp>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r="26054"/>
          <a:stretch/>
        </p:blipFill>
        <p:spPr>
          <a:xfrm>
            <a:off x="7233501" y="2389632"/>
            <a:ext cx="4958499" cy="4468368"/>
          </a:xfrm>
          <a:prstGeom prst="rect">
            <a:avLst/>
          </a:prstGeom>
          <a:scene3d>
            <a:camera prst="orthographicFront"/>
            <a:lightRig rig="threePt" dir="t"/>
          </a:scene3d>
          <a:sp3d prstMaterial="dkEdge">
            <a:bevelT w="165100" prst="coolSlant"/>
          </a:sp3d>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974" y="4830473"/>
            <a:ext cx="2027527" cy="2027527"/>
          </a:xfrm>
          <a:prstGeom prst="rect">
            <a:avLst/>
          </a:prstGeom>
          <a:scene3d>
            <a:camera prst="orthographicFront"/>
            <a:lightRig rig="threePt" dir="t"/>
          </a:scene3d>
          <a:sp3d prstMaterial="metal">
            <a:bevelT/>
          </a:sp3d>
        </p:spPr>
      </p:pic>
    </p:spTree>
    <p:extLst>
      <p:ext uri="{BB962C8B-B14F-4D97-AF65-F5344CB8AC3E}">
        <p14:creationId xmlns:p14="http://schemas.microsoft.com/office/powerpoint/2010/main" val="1974828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99000"/>
            <a:extLst>
              <a:ext uri="{BEBA8EAE-BF5A-486C-A8C5-ECC9F3942E4B}">
                <a14:imgProps xmlns:a14="http://schemas.microsoft.com/office/drawing/2010/main">
                  <a14:imgLayer r:embed="rId4">
                    <a14:imgEffect>
                      <a14:saturation sat="200000"/>
                    </a14:imgEffect>
                    <a14:imgEffect>
                      <a14:brightnessContrast bright="-49000" contrast="2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615423" y="-417921"/>
            <a:ext cx="10131425" cy="1238053"/>
          </a:xfrm>
        </p:spPr>
        <p:txBody>
          <a:bodyPr/>
          <a:lstStyle/>
          <a:p>
            <a:pPr algn="ctr"/>
            <a:r>
              <a:rPr lang="en-IN" dirty="0">
                <a:latin typeface="Stencil" panose="040409050D0802020404" pitchFamily="82" charset="0"/>
              </a:rPr>
              <a:t>Medical Grade Wearables</a:t>
            </a:r>
            <a:endParaRPr lang="en-US" dirty="0">
              <a:latin typeface="Stencil" panose="040409050D0802020404" pitchFamily="82" charset="0"/>
            </a:endParaRPr>
          </a:p>
        </p:txBody>
      </p:sp>
      <p:sp>
        <p:nvSpPr>
          <p:cNvPr id="12" name="Content Placeholder 11"/>
          <p:cNvSpPr>
            <a:spLocks noGrp="1"/>
          </p:cNvSpPr>
          <p:nvPr>
            <p:ph sz="half" idx="1"/>
          </p:nvPr>
        </p:nvSpPr>
        <p:spPr>
          <a:xfrm>
            <a:off x="148473" y="170905"/>
            <a:ext cx="7477811" cy="1682668"/>
          </a:xfrm>
        </p:spPr>
        <p:txBody>
          <a:bodyPr>
            <a:normAutofit/>
          </a:bodyPr>
          <a:lstStyle/>
          <a:p>
            <a:r>
              <a:rPr lang="en-IN" sz="2400" dirty="0">
                <a:solidFill>
                  <a:srgbClr val="FFFF00"/>
                </a:solidFill>
                <a:latin typeface="Bodoni MT Black" panose="02070A03080606020203" pitchFamily="18" charset="0"/>
              </a:rPr>
              <a:t>The </a:t>
            </a:r>
            <a:r>
              <a:rPr lang="en-IN" sz="2400" dirty="0" err="1">
                <a:solidFill>
                  <a:srgbClr val="FFFF00"/>
                </a:solidFill>
                <a:latin typeface="Bodoni MT Black" panose="02070A03080606020203" pitchFamily="18" charset="0"/>
              </a:rPr>
              <a:t>Withings</a:t>
            </a:r>
            <a:r>
              <a:rPr lang="en-IN" sz="2400" dirty="0">
                <a:solidFill>
                  <a:srgbClr val="FFFF00"/>
                </a:solidFill>
                <a:latin typeface="Bodoni MT Black" panose="02070A03080606020203" pitchFamily="18" charset="0"/>
              </a:rPr>
              <a:t> </a:t>
            </a:r>
            <a:r>
              <a:rPr lang="en-IN" sz="2400" dirty="0" err="1">
                <a:solidFill>
                  <a:srgbClr val="FFFF00"/>
                </a:solidFill>
                <a:latin typeface="Bodoni MT Black" panose="02070A03080606020203" pitchFamily="18" charset="0"/>
              </a:rPr>
              <a:t>ScanWatch</a:t>
            </a:r>
            <a:r>
              <a:rPr lang="en-IN" sz="2400" dirty="0">
                <a:solidFill>
                  <a:srgbClr val="FFFF00"/>
                </a:solidFill>
                <a:latin typeface="Bodoni MT Black" panose="02070A03080606020203" pitchFamily="18" charset="0"/>
              </a:rPr>
              <a:t> 2</a:t>
            </a:r>
            <a:endParaRPr lang="en-IN" sz="1400" dirty="0">
              <a:latin typeface="Bodoni MT Black" panose="02070A03080606020203" pitchFamily="18" charset="0"/>
            </a:endParaRPr>
          </a:p>
        </p:txBody>
      </p:sp>
      <p:sp>
        <p:nvSpPr>
          <p:cNvPr id="14" name="Rectangle 13"/>
          <p:cNvSpPr/>
          <p:nvPr/>
        </p:nvSpPr>
        <p:spPr>
          <a:xfrm>
            <a:off x="460693" y="1196189"/>
            <a:ext cx="11011728" cy="923330"/>
          </a:xfrm>
          <a:prstGeom prst="rect">
            <a:avLst/>
          </a:prstGeom>
        </p:spPr>
        <p:txBody>
          <a:bodyPr wrap="square">
            <a:spAutoFit/>
          </a:bodyPr>
          <a:lstStyle/>
          <a:p>
            <a:pPr marL="285750" indent="-285750">
              <a:spcAft>
                <a:spcPts val="1000"/>
              </a:spcAft>
              <a:buClr>
                <a:schemeClr val="tx1"/>
              </a:buClr>
              <a:buSzPct val="100000"/>
              <a:buFont typeface="Arial"/>
              <a:buChar char="•"/>
            </a:pPr>
            <a:r>
              <a:rPr lang="en-US" dirty="0">
                <a:latin typeface="Bahnschrift SemiBold Condensed" panose="020B0502040204020203" pitchFamily="34" charset="0"/>
              </a:rPr>
              <a:t>The </a:t>
            </a:r>
            <a:r>
              <a:rPr lang="en-US" dirty="0" err="1">
                <a:latin typeface="Bahnschrift SemiBold Condensed" panose="020B0502040204020203" pitchFamily="34" charset="0"/>
              </a:rPr>
              <a:t>Withings</a:t>
            </a:r>
            <a:r>
              <a:rPr lang="en-US" dirty="0">
                <a:latin typeface="Bahnschrift SemiBold Condensed" panose="020B0502040204020203" pitchFamily="34" charset="0"/>
              </a:rPr>
              <a:t> </a:t>
            </a:r>
            <a:r>
              <a:rPr lang="en-US" dirty="0" err="1">
                <a:latin typeface="Bahnschrift SemiBold Condensed" panose="020B0502040204020203" pitchFamily="34" charset="0"/>
              </a:rPr>
              <a:t>ScanWatch</a:t>
            </a:r>
            <a:r>
              <a:rPr lang="en-US" dirty="0">
                <a:latin typeface="Bahnschrift SemiBold Condensed" panose="020B0502040204020203" pitchFamily="34" charset="0"/>
              </a:rPr>
              <a:t> 2 is a hybrid smartwatch that combines traditional watch aesthetics with advanced health monitoring features. It's designed to provide users with continuous health data and insights, going beyond basic fitness tracking to offer clinically validated measurements. </a:t>
            </a:r>
            <a:endParaRPr lang="en-IN" dirty="0">
              <a:latin typeface="Bahnschrift SemiBold Condensed" panose="020B0502040204020203" pitchFamily="34" charset="0"/>
            </a:endParaRPr>
          </a:p>
        </p:txBody>
      </p:sp>
      <p:sp>
        <p:nvSpPr>
          <p:cNvPr id="15" name="Rectangle 14"/>
          <p:cNvSpPr/>
          <p:nvPr/>
        </p:nvSpPr>
        <p:spPr>
          <a:xfrm>
            <a:off x="460693" y="2236479"/>
            <a:ext cx="6665972" cy="3016210"/>
          </a:xfrm>
          <a:prstGeom prst="rect">
            <a:avLst/>
          </a:prstGeom>
        </p:spPr>
        <p:txBody>
          <a:bodyPr wrap="square">
            <a:spAutoFit/>
          </a:bodyPr>
          <a:lstStyle/>
          <a:p>
            <a:r>
              <a:rPr lang="en-US" sz="2800" dirty="0">
                <a:latin typeface="Bodoni MT Black" panose="02070A03080606020203" pitchFamily="18" charset="0"/>
              </a:rPr>
              <a:t>Salient Features: </a:t>
            </a:r>
            <a:r>
              <a:rPr lang="en-US" dirty="0" smtClean="0"/>
              <a:t>	</a:t>
            </a:r>
          </a:p>
          <a:p>
            <a:pPr marL="742950" lvl="1" indent="-285750">
              <a:buFont typeface="Arial" panose="020B0604020202020204" pitchFamily="34" charset="0"/>
              <a:buChar char="•"/>
            </a:pPr>
            <a:r>
              <a:rPr lang="en-US" dirty="0">
                <a:latin typeface="Bahnschrift SemiBold Condensed" panose="020B0502040204020203" pitchFamily="34" charset="0"/>
              </a:rPr>
              <a:t>ECG (Electrocardiogram</a:t>
            </a:r>
            <a:r>
              <a:rPr lang="en-US" dirty="0" smtClean="0">
                <a:latin typeface="Bahnschrift SemiBold Condensed" panose="020B0502040204020203" pitchFamily="34" charset="0"/>
              </a:rPr>
              <a:t>).</a:t>
            </a:r>
            <a:endParaRPr lang="en-US" dirty="0">
              <a:latin typeface="Bahnschrift SemiBold Condensed" panose="020B0502040204020203" pitchFamily="34" charset="0"/>
            </a:endParaRPr>
          </a:p>
          <a:p>
            <a:pPr marL="742950" lvl="1" indent="-285750">
              <a:buFont typeface="Arial" panose="020B0604020202020204" pitchFamily="34" charset="0"/>
              <a:buChar char="•"/>
            </a:pPr>
            <a:r>
              <a:rPr lang="en-US" dirty="0">
                <a:latin typeface="Bahnschrift SemiBold Condensed" panose="020B0502040204020203" pitchFamily="34" charset="0"/>
              </a:rPr>
              <a:t>SpO2 (Blood Oxygen Saturation</a:t>
            </a:r>
            <a:r>
              <a:rPr lang="en-US" dirty="0" smtClean="0">
                <a:latin typeface="Bahnschrift SemiBold Condensed" panose="020B0502040204020203" pitchFamily="34" charset="0"/>
              </a:rPr>
              <a:t>).</a:t>
            </a:r>
            <a:endParaRPr lang="en-US" dirty="0">
              <a:latin typeface="Bahnschrift SemiBold Condensed" panose="020B0502040204020203" pitchFamily="34" charset="0"/>
            </a:endParaRPr>
          </a:p>
          <a:p>
            <a:pPr marL="742950" lvl="1" indent="-285750">
              <a:buFont typeface="Arial" panose="020B0604020202020204" pitchFamily="34" charset="0"/>
              <a:buChar char="•"/>
            </a:pPr>
            <a:r>
              <a:rPr lang="en-US" dirty="0">
                <a:latin typeface="Bahnschrift SemiBold Condensed" panose="020B0502040204020203" pitchFamily="34" charset="0"/>
              </a:rPr>
              <a:t>Heart Rate </a:t>
            </a:r>
            <a:r>
              <a:rPr lang="en-US" dirty="0" smtClean="0">
                <a:latin typeface="Bahnschrift SemiBold Condensed" panose="020B0502040204020203" pitchFamily="34" charset="0"/>
              </a:rPr>
              <a:t>Monitoring.</a:t>
            </a:r>
            <a:endParaRPr lang="en-US" dirty="0">
              <a:latin typeface="Bahnschrift SemiBold Condensed" panose="020B0502040204020203" pitchFamily="34" charset="0"/>
            </a:endParaRPr>
          </a:p>
          <a:p>
            <a:pPr marL="742950" lvl="1" indent="-285750">
              <a:buFont typeface="Arial" panose="020B0604020202020204" pitchFamily="34" charset="0"/>
              <a:buChar char="•"/>
            </a:pPr>
            <a:r>
              <a:rPr lang="en-US" dirty="0">
                <a:latin typeface="Bahnschrift SemiBold Condensed" panose="020B0502040204020203" pitchFamily="34" charset="0"/>
              </a:rPr>
              <a:t>Sleep </a:t>
            </a:r>
            <a:r>
              <a:rPr lang="en-US" dirty="0" smtClean="0">
                <a:latin typeface="Bahnschrift SemiBold Condensed" panose="020B0502040204020203" pitchFamily="34" charset="0"/>
              </a:rPr>
              <a:t>Tracking.</a:t>
            </a:r>
            <a:endParaRPr lang="en-US" dirty="0">
              <a:latin typeface="Bahnschrift SemiBold Condensed" panose="020B0502040204020203" pitchFamily="34" charset="0"/>
            </a:endParaRPr>
          </a:p>
          <a:p>
            <a:pPr marL="742950" lvl="1" indent="-285750">
              <a:buFont typeface="Arial" panose="020B0604020202020204" pitchFamily="34" charset="0"/>
              <a:buChar char="•"/>
            </a:pPr>
            <a:r>
              <a:rPr lang="en-US" dirty="0">
                <a:latin typeface="Bahnschrift SemiBold Condensed" panose="020B0502040204020203" pitchFamily="34" charset="0"/>
              </a:rPr>
              <a:t>Temperature </a:t>
            </a:r>
            <a:r>
              <a:rPr lang="en-US" dirty="0" smtClean="0">
                <a:latin typeface="Bahnschrift SemiBold Condensed" panose="020B0502040204020203" pitchFamily="34" charset="0"/>
              </a:rPr>
              <a:t>Tracking.</a:t>
            </a:r>
            <a:endParaRPr lang="en-US" dirty="0">
              <a:latin typeface="Bahnschrift SemiBold Condensed" panose="020B0502040204020203" pitchFamily="34" charset="0"/>
            </a:endParaRPr>
          </a:p>
          <a:p>
            <a:pPr marL="742950" lvl="1" indent="-285750">
              <a:buFont typeface="Arial" panose="020B0604020202020204" pitchFamily="34" charset="0"/>
              <a:buChar char="•"/>
            </a:pPr>
            <a:r>
              <a:rPr lang="en-US" dirty="0">
                <a:latin typeface="Bahnschrift SemiBold Condensed" panose="020B0502040204020203" pitchFamily="34" charset="0"/>
              </a:rPr>
              <a:t>Activity </a:t>
            </a:r>
            <a:r>
              <a:rPr lang="en-US" dirty="0" smtClean="0">
                <a:latin typeface="Bahnschrift SemiBold Condensed" panose="020B0502040204020203" pitchFamily="34" charset="0"/>
              </a:rPr>
              <a:t>Tracking.</a:t>
            </a:r>
            <a:endParaRPr lang="en-US" dirty="0">
              <a:latin typeface="Bahnschrift SemiBold Condensed" panose="020B0502040204020203" pitchFamily="34" charset="0"/>
            </a:endParaRPr>
          </a:p>
          <a:p>
            <a:pPr marL="742950" lvl="1" indent="-285750">
              <a:buFont typeface="Arial" panose="020B0604020202020204" pitchFamily="34" charset="0"/>
              <a:buChar char="•"/>
            </a:pPr>
            <a:r>
              <a:rPr lang="en-US" dirty="0">
                <a:latin typeface="Bahnschrift SemiBold Condensed" panose="020B0502040204020203" pitchFamily="34" charset="0"/>
              </a:rPr>
              <a:t>Long Battery </a:t>
            </a:r>
            <a:r>
              <a:rPr lang="en-US" dirty="0" smtClean="0">
                <a:latin typeface="Bahnschrift SemiBold Condensed" panose="020B0502040204020203" pitchFamily="34" charset="0"/>
              </a:rPr>
              <a:t>Life.</a:t>
            </a:r>
            <a:endParaRPr lang="en-US" dirty="0">
              <a:latin typeface="Bahnschrift SemiBold Condensed" panose="020B0502040204020203" pitchFamily="34" charset="0"/>
            </a:endParaRPr>
          </a:p>
          <a:p>
            <a:pPr marL="742950" lvl="1" indent="-285750">
              <a:buFont typeface="Arial" panose="020B0604020202020204" pitchFamily="34" charset="0"/>
              <a:buChar char="•"/>
            </a:pPr>
            <a:r>
              <a:rPr lang="en-US" dirty="0">
                <a:latin typeface="Bahnschrift SemiBold Condensed" panose="020B0502040204020203" pitchFamily="34" charset="0"/>
              </a:rPr>
              <a:t>Hybrid </a:t>
            </a:r>
            <a:r>
              <a:rPr lang="en-US" dirty="0" smtClean="0">
                <a:latin typeface="Bahnschrift SemiBold Condensed" panose="020B0502040204020203" pitchFamily="34" charset="0"/>
              </a:rPr>
              <a:t>Design.</a:t>
            </a:r>
            <a:endParaRPr lang="en-US" dirty="0">
              <a:latin typeface="Bahnschrift SemiBold Condensed" panose="020B0502040204020203" pitchFamily="34" charset="0"/>
            </a:endParaRPr>
          </a:p>
          <a:p>
            <a:pPr marL="742950" lvl="1" indent="-285750">
              <a:buFont typeface="Arial" panose="020B0604020202020204" pitchFamily="34" charset="0"/>
              <a:buChar char="•"/>
            </a:pPr>
            <a:r>
              <a:rPr lang="en-US" dirty="0" err="1">
                <a:latin typeface="Bahnschrift SemiBold Condensed" panose="020B0502040204020203" pitchFamily="34" charset="0"/>
              </a:rPr>
              <a:t>Withings</a:t>
            </a:r>
            <a:r>
              <a:rPr lang="en-US" dirty="0">
                <a:latin typeface="Bahnschrift SemiBold Condensed" panose="020B0502040204020203" pitchFamily="34" charset="0"/>
              </a:rPr>
              <a:t> </a:t>
            </a:r>
            <a:r>
              <a:rPr lang="en-US" dirty="0" smtClean="0">
                <a:latin typeface="Bahnschrift SemiBold Condensed" panose="020B0502040204020203" pitchFamily="34" charset="0"/>
              </a:rPr>
              <a:t>App.</a:t>
            </a:r>
            <a:endParaRPr lang="en-IN" dirty="0">
              <a:latin typeface="Bahnschrift SemiBold Condensed" panose="020B0502040204020203" pitchFamily="34"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4723" y="3144803"/>
            <a:ext cx="4958499" cy="3455082"/>
          </a:xfrm>
          <a:prstGeom prst="rect">
            <a:avLst/>
          </a:prstGeom>
          <a:scene3d>
            <a:camera prst="orthographicFront"/>
            <a:lightRig rig="threePt" dir="t"/>
          </a:scene3d>
          <a:sp3d prstMaterial="dkEdge">
            <a:bevelT w="165100" prst="coolSlant"/>
          </a:sp3d>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9969" y="4101388"/>
            <a:ext cx="4170261" cy="2756612"/>
          </a:xfrm>
          <a:prstGeom prst="rect">
            <a:avLst/>
          </a:prstGeom>
          <a:scene3d>
            <a:camera prst="orthographicFront"/>
            <a:lightRig rig="threePt" dir="t"/>
          </a:scene3d>
          <a:sp3d prstMaterial="metal">
            <a:bevelT/>
          </a:sp3d>
        </p:spPr>
      </p:pic>
      <p:sp>
        <p:nvSpPr>
          <p:cNvPr id="4" name="Rectangle 3"/>
          <p:cNvSpPr/>
          <p:nvPr/>
        </p:nvSpPr>
        <p:spPr>
          <a:xfrm>
            <a:off x="568751" y="5252689"/>
            <a:ext cx="6096000" cy="1631216"/>
          </a:xfrm>
          <a:prstGeom prst="rect">
            <a:avLst/>
          </a:prstGeom>
        </p:spPr>
        <p:txBody>
          <a:bodyPr>
            <a:spAutoFit/>
          </a:bodyPr>
          <a:lstStyle/>
          <a:p>
            <a:r>
              <a:rPr lang="en-US" sz="2800" dirty="0">
                <a:latin typeface="Bodoni MT Black" panose="02070A03080606020203" pitchFamily="18" charset="0"/>
              </a:rPr>
              <a:t>Key Advantages:</a:t>
            </a:r>
          </a:p>
          <a:p>
            <a:pPr>
              <a:buFont typeface="Arial" panose="020B0604020202020204" pitchFamily="34" charset="0"/>
              <a:buChar char="•"/>
            </a:pPr>
            <a:r>
              <a:rPr lang="en-US" b="1" dirty="0"/>
              <a:t>Proactive Health </a:t>
            </a:r>
            <a:r>
              <a:rPr lang="en-US" b="1" dirty="0" smtClean="0"/>
              <a:t>Monitoring</a:t>
            </a:r>
          </a:p>
          <a:p>
            <a:pPr>
              <a:buFont typeface="Arial" panose="020B0604020202020204" pitchFamily="34" charset="0"/>
              <a:buChar char="•"/>
            </a:pPr>
            <a:r>
              <a:rPr lang="en-IN" dirty="0"/>
              <a:t>Clinically Validated </a:t>
            </a:r>
            <a:r>
              <a:rPr lang="en-IN" dirty="0" smtClean="0"/>
              <a:t>Features.</a:t>
            </a:r>
          </a:p>
          <a:p>
            <a:pPr>
              <a:buFont typeface="Arial" panose="020B0604020202020204" pitchFamily="34" charset="0"/>
              <a:buChar char="•"/>
            </a:pPr>
            <a:r>
              <a:rPr lang="en-IN" b="1" dirty="0"/>
              <a:t>Long Battery </a:t>
            </a:r>
            <a:r>
              <a:rPr lang="en-IN" b="1" dirty="0" smtClean="0"/>
              <a:t>Life.</a:t>
            </a:r>
          </a:p>
          <a:p>
            <a:pPr>
              <a:buFont typeface="Arial" panose="020B0604020202020204" pitchFamily="34" charset="0"/>
              <a:buChar char="•"/>
            </a:pPr>
            <a:r>
              <a:rPr lang="en-IN" dirty="0"/>
              <a:t>Discreet Design</a:t>
            </a:r>
            <a:endParaRPr lang="en-US" dirty="0"/>
          </a:p>
        </p:txBody>
      </p:sp>
    </p:spTree>
    <p:extLst>
      <p:ext uri="{BB962C8B-B14F-4D97-AF65-F5344CB8AC3E}">
        <p14:creationId xmlns:p14="http://schemas.microsoft.com/office/powerpoint/2010/main" val="3346850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99000"/>
            <a:extLst>
              <a:ext uri="{BEBA8EAE-BF5A-486C-A8C5-ECC9F3942E4B}">
                <a14:imgProps xmlns:a14="http://schemas.microsoft.com/office/drawing/2010/main">
                  <a14:imgLayer r:embed="rId4">
                    <a14:imgEffect>
                      <a14:saturation sat="200000"/>
                    </a14:imgEffect>
                    <a14:imgEffect>
                      <a14:brightnessContrast bright="-49000" contrast="2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615423" y="-417921"/>
            <a:ext cx="10131425" cy="1238053"/>
          </a:xfrm>
        </p:spPr>
        <p:txBody>
          <a:bodyPr/>
          <a:lstStyle/>
          <a:p>
            <a:pPr algn="ctr"/>
            <a:r>
              <a:rPr lang="en-IN" dirty="0">
                <a:latin typeface="Stencil" panose="040409050D0802020404" pitchFamily="82" charset="0"/>
              </a:rPr>
              <a:t>Medical Grade Wearables</a:t>
            </a:r>
            <a:endParaRPr lang="en-US" dirty="0">
              <a:latin typeface="Stencil" panose="040409050D0802020404" pitchFamily="82" charset="0"/>
            </a:endParaRPr>
          </a:p>
        </p:txBody>
      </p:sp>
      <p:sp>
        <p:nvSpPr>
          <p:cNvPr id="12" name="Content Placeholder 11"/>
          <p:cNvSpPr>
            <a:spLocks noGrp="1"/>
          </p:cNvSpPr>
          <p:nvPr>
            <p:ph sz="half" idx="1"/>
          </p:nvPr>
        </p:nvSpPr>
        <p:spPr>
          <a:xfrm>
            <a:off x="148473" y="170905"/>
            <a:ext cx="7477811" cy="1682668"/>
          </a:xfrm>
        </p:spPr>
        <p:txBody>
          <a:bodyPr>
            <a:normAutofit/>
          </a:bodyPr>
          <a:lstStyle/>
          <a:p>
            <a:r>
              <a:rPr lang="en-IN" sz="2400" dirty="0">
                <a:solidFill>
                  <a:srgbClr val="FFFF00"/>
                </a:solidFill>
                <a:latin typeface="Bodoni MT Black" panose="02070A03080606020203" pitchFamily="18" charset="0"/>
              </a:rPr>
              <a:t>The </a:t>
            </a:r>
            <a:r>
              <a:rPr lang="en-IN" sz="2400" dirty="0" err="1">
                <a:solidFill>
                  <a:srgbClr val="FFFF00"/>
                </a:solidFill>
                <a:latin typeface="Bodoni MT Black" panose="02070A03080606020203" pitchFamily="18" charset="0"/>
              </a:rPr>
              <a:t>Movano</a:t>
            </a:r>
            <a:r>
              <a:rPr lang="en-IN" sz="2400" dirty="0">
                <a:solidFill>
                  <a:srgbClr val="FFFF00"/>
                </a:solidFill>
                <a:latin typeface="Bodoni MT Black" panose="02070A03080606020203" pitchFamily="18" charset="0"/>
              </a:rPr>
              <a:t> Evie Ring</a:t>
            </a:r>
            <a:endParaRPr lang="en-IN" sz="1400" dirty="0">
              <a:latin typeface="Bodoni MT Black" panose="02070A03080606020203" pitchFamily="18" charset="0"/>
            </a:endParaRPr>
          </a:p>
        </p:txBody>
      </p:sp>
      <p:sp>
        <p:nvSpPr>
          <p:cNvPr id="14" name="Rectangle 13"/>
          <p:cNvSpPr/>
          <p:nvPr/>
        </p:nvSpPr>
        <p:spPr>
          <a:xfrm>
            <a:off x="460693" y="1196189"/>
            <a:ext cx="11011728" cy="923330"/>
          </a:xfrm>
          <a:prstGeom prst="rect">
            <a:avLst/>
          </a:prstGeom>
        </p:spPr>
        <p:txBody>
          <a:bodyPr wrap="square">
            <a:spAutoFit/>
          </a:bodyPr>
          <a:lstStyle/>
          <a:p>
            <a:pPr marL="285750" indent="-285750">
              <a:spcAft>
                <a:spcPts val="1000"/>
              </a:spcAft>
              <a:buClr>
                <a:schemeClr val="tx1"/>
              </a:buClr>
              <a:buSzPct val="100000"/>
              <a:buFont typeface="Arial"/>
              <a:buChar char="•"/>
            </a:pPr>
            <a:r>
              <a:rPr lang="en-US" dirty="0" smtClean="0">
                <a:latin typeface="Bahnschrift SemiBold Condensed" panose="020B0502040204020203" pitchFamily="34" charset="0"/>
              </a:rPr>
              <a:t>The </a:t>
            </a:r>
            <a:r>
              <a:rPr lang="en-US" dirty="0" err="1">
                <a:latin typeface="Bahnschrift SemiBold Condensed" panose="020B0502040204020203" pitchFamily="34" charset="0"/>
              </a:rPr>
              <a:t>Movano</a:t>
            </a:r>
            <a:r>
              <a:rPr lang="en-US" dirty="0">
                <a:latin typeface="Bahnschrift SemiBold Condensed" panose="020B0502040204020203" pitchFamily="34" charset="0"/>
              </a:rPr>
              <a:t> Evie Ring is a smart ring designed specifically for women's health, focusing on providing insights into overall wellness and offering features for managing health conditions. It's positioned as a more stylish and convenient alternative to traditional wearables like smartwatches or fitness trackers.</a:t>
            </a:r>
            <a:endParaRPr lang="en-IN" dirty="0">
              <a:latin typeface="Bahnschrift SemiBold Condensed" panose="020B0502040204020203" pitchFamily="34" charset="0"/>
            </a:endParaRPr>
          </a:p>
        </p:txBody>
      </p:sp>
      <p:sp>
        <p:nvSpPr>
          <p:cNvPr id="15" name="Rectangle 14"/>
          <p:cNvSpPr/>
          <p:nvPr/>
        </p:nvSpPr>
        <p:spPr>
          <a:xfrm>
            <a:off x="283765" y="2229630"/>
            <a:ext cx="6665972" cy="3016210"/>
          </a:xfrm>
          <a:prstGeom prst="rect">
            <a:avLst/>
          </a:prstGeom>
        </p:spPr>
        <p:txBody>
          <a:bodyPr wrap="square">
            <a:spAutoFit/>
          </a:bodyPr>
          <a:lstStyle/>
          <a:p>
            <a:r>
              <a:rPr lang="en-US" sz="2800" dirty="0">
                <a:latin typeface="Bodoni MT Black" panose="02070A03080606020203" pitchFamily="18" charset="0"/>
              </a:rPr>
              <a:t>Salient Features: </a:t>
            </a:r>
            <a:r>
              <a:rPr lang="en-US" dirty="0" smtClean="0"/>
              <a:t>	</a:t>
            </a:r>
          </a:p>
          <a:p>
            <a:pPr marL="742950" lvl="1" indent="-285750">
              <a:buFont typeface="Arial" panose="020B0604020202020204" pitchFamily="34" charset="0"/>
              <a:buChar char="•"/>
            </a:pPr>
            <a:r>
              <a:rPr lang="en-US" dirty="0">
                <a:latin typeface="Bahnschrift SemiBold Condensed" panose="020B0502040204020203" pitchFamily="34" charset="0"/>
              </a:rPr>
              <a:t>Heart Rate and Heart Rate Variability (HRV).</a:t>
            </a:r>
          </a:p>
          <a:p>
            <a:pPr marL="742950" lvl="1" indent="-285750">
              <a:buFont typeface="Arial" panose="020B0604020202020204" pitchFamily="34" charset="0"/>
              <a:buChar char="•"/>
            </a:pPr>
            <a:r>
              <a:rPr lang="en-US" dirty="0">
                <a:latin typeface="Bahnschrift SemiBold Condensed" panose="020B0502040204020203" pitchFamily="34" charset="0"/>
              </a:rPr>
              <a:t>Sleep Tracking.</a:t>
            </a:r>
          </a:p>
          <a:p>
            <a:pPr marL="742950" lvl="1" indent="-285750">
              <a:buFont typeface="Arial" panose="020B0604020202020204" pitchFamily="34" charset="0"/>
              <a:buChar char="•"/>
            </a:pPr>
            <a:r>
              <a:rPr lang="en-US" dirty="0">
                <a:latin typeface="Bahnschrift SemiBold Condensed" panose="020B0502040204020203" pitchFamily="34" charset="0"/>
              </a:rPr>
              <a:t>Blood Oxygen Saturation (SpO2).</a:t>
            </a:r>
          </a:p>
          <a:p>
            <a:pPr marL="742950" lvl="1" indent="-285750">
              <a:buFont typeface="Arial" panose="020B0604020202020204" pitchFamily="34" charset="0"/>
              <a:buChar char="•"/>
            </a:pPr>
            <a:r>
              <a:rPr lang="en-US" dirty="0">
                <a:latin typeface="Bahnschrift SemiBold Condensed" panose="020B0502040204020203" pitchFamily="34" charset="0"/>
              </a:rPr>
              <a:t>Menstrual Cycle Tracking.</a:t>
            </a:r>
          </a:p>
          <a:p>
            <a:pPr marL="742950" lvl="1" indent="-285750">
              <a:buFont typeface="Arial" panose="020B0604020202020204" pitchFamily="34" charset="0"/>
              <a:buChar char="•"/>
            </a:pPr>
            <a:r>
              <a:rPr lang="en-US" dirty="0">
                <a:latin typeface="Bahnschrift SemiBold Condensed" panose="020B0502040204020203" pitchFamily="34" charset="0"/>
              </a:rPr>
              <a:t>Activity Tracking.</a:t>
            </a:r>
          </a:p>
          <a:p>
            <a:pPr marL="742950" lvl="1" indent="-285750">
              <a:buFont typeface="Arial" panose="020B0604020202020204" pitchFamily="34" charset="0"/>
              <a:buChar char="•"/>
            </a:pPr>
            <a:r>
              <a:rPr lang="en-US" dirty="0">
                <a:latin typeface="Bahnschrift SemiBold Condensed" panose="020B0502040204020203" pitchFamily="34" charset="0"/>
              </a:rPr>
              <a:t>Mood Tracking.</a:t>
            </a:r>
          </a:p>
          <a:p>
            <a:pPr marL="742950" lvl="1" indent="-285750">
              <a:buFont typeface="Arial" panose="020B0604020202020204" pitchFamily="34" charset="0"/>
              <a:buChar char="•"/>
            </a:pPr>
            <a:r>
              <a:rPr lang="en-US" dirty="0">
                <a:latin typeface="Bahnschrift SemiBold Condensed" panose="020B0502040204020203" pitchFamily="34" charset="0"/>
              </a:rPr>
              <a:t>Personalized Insights.</a:t>
            </a:r>
          </a:p>
          <a:p>
            <a:pPr marL="742950" lvl="1" indent="-285750">
              <a:buFont typeface="Arial" panose="020B0604020202020204" pitchFamily="34" charset="0"/>
              <a:buChar char="•"/>
            </a:pPr>
            <a:r>
              <a:rPr lang="en-US" dirty="0">
                <a:latin typeface="Bahnschrift SemiBold Condensed" panose="020B0502040204020203" pitchFamily="34" charset="0"/>
              </a:rPr>
              <a:t>Stylish Design.</a:t>
            </a:r>
          </a:p>
          <a:p>
            <a:pPr marL="742950" lvl="1" indent="-285750">
              <a:buFont typeface="Arial" panose="020B0604020202020204" pitchFamily="34" charset="0"/>
              <a:buChar char="•"/>
            </a:pPr>
            <a:r>
              <a:rPr lang="en-US" dirty="0">
                <a:latin typeface="Bahnschrift SemiBold Condensed" panose="020B0502040204020203" pitchFamily="34" charset="0"/>
              </a:rPr>
              <a:t>Low-Profile Form Factor.</a:t>
            </a:r>
            <a:endParaRPr lang="en-IN" dirty="0">
              <a:latin typeface="Bahnschrift SemiBold Condensed" panose="020B0502040204020203" pitchFamily="34" charset="0"/>
            </a:endParaRPr>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33321" r="21587"/>
          <a:stretch/>
        </p:blipFill>
        <p:spPr>
          <a:xfrm>
            <a:off x="4414454" y="2245923"/>
            <a:ext cx="3211830" cy="4612077"/>
          </a:xfrm>
          <a:prstGeom prst="rect">
            <a:avLst/>
          </a:prstGeom>
          <a:scene3d>
            <a:camera prst="orthographicFront"/>
            <a:lightRig rig="threePt" dir="t"/>
          </a:scene3d>
          <a:sp3d prstMaterial="metal">
            <a:bevelT/>
          </a:sp3d>
        </p:spPr>
      </p:pic>
      <p:sp>
        <p:nvSpPr>
          <p:cNvPr id="4" name="Rectangle 3"/>
          <p:cNvSpPr/>
          <p:nvPr/>
        </p:nvSpPr>
        <p:spPr>
          <a:xfrm>
            <a:off x="568751" y="5252689"/>
            <a:ext cx="6096000" cy="1631216"/>
          </a:xfrm>
          <a:prstGeom prst="rect">
            <a:avLst/>
          </a:prstGeom>
        </p:spPr>
        <p:txBody>
          <a:bodyPr>
            <a:spAutoFit/>
          </a:bodyPr>
          <a:lstStyle/>
          <a:p>
            <a:r>
              <a:rPr lang="en-US" sz="2800" dirty="0">
                <a:latin typeface="Bodoni MT Black" panose="02070A03080606020203" pitchFamily="18" charset="0"/>
              </a:rPr>
              <a:t>Key Advantages:</a:t>
            </a:r>
          </a:p>
          <a:p>
            <a:pPr>
              <a:buFont typeface="Arial" panose="020B0604020202020204" pitchFamily="34" charset="0"/>
              <a:buChar char="•"/>
            </a:pPr>
            <a:r>
              <a:rPr lang="en-US" b="1" dirty="0"/>
              <a:t>Proactive Health </a:t>
            </a:r>
            <a:r>
              <a:rPr lang="en-US" b="1" dirty="0" smtClean="0"/>
              <a:t>Monitoring</a:t>
            </a:r>
          </a:p>
          <a:p>
            <a:pPr>
              <a:buFont typeface="Arial" panose="020B0604020202020204" pitchFamily="34" charset="0"/>
              <a:buChar char="•"/>
            </a:pPr>
            <a:r>
              <a:rPr lang="en-IN" dirty="0"/>
              <a:t>Clinically Validated </a:t>
            </a:r>
            <a:r>
              <a:rPr lang="en-IN" dirty="0" smtClean="0"/>
              <a:t>Features.</a:t>
            </a:r>
          </a:p>
          <a:p>
            <a:pPr>
              <a:buFont typeface="Arial" panose="020B0604020202020204" pitchFamily="34" charset="0"/>
              <a:buChar char="•"/>
            </a:pPr>
            <a:r>
              <a:rPr lang="en-IN" b="1" dirty="0"/>
              <a:t>Long Battery </a:t>
            </a:r>
            <a:r>
              <a:rPr lang="en-IN" b="1" dirty="0" smtClean="0"/>
              <a:t>Life.</a:t>
            </a:r>
          </a:p>
          <a:p>
            <a:pPr>
              <a:buFont typeface="Arial" panose="020B0604020202020204" pitchFamily="34" charset="0"/>
              <a:buChar char="•"/>
            </a:pPr>
            <a:r>
              <a:rPr lang="en-IN" dirty="0"/>
              <a:t>Discreet Design</a:t>
            </a:r>
            <a:endParaRPr lang="en-US" dirty="0"/>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6284" y="4368328"/>
            <a:ext cx="4566938" cy="2474103"/>
          </a:xfrm>
          <a:prstGeom prst="rect">
            <a:avLst/>
          </a:prstGeom>
          <a:scene3d>
            <a:camera prst="orthographicFront"/>
            <a:lightRig rig="threePt" dir="t"/>
          </a:scene3d>
          <a:sp3d prstMaterial="dkEdge">
            <a:bevelT w="165100" prst="coolSlant"/>
          </a:sp3d>
        </p:spPr>
      </p:pic>
    </p:spTree>
    <p:extLst>
      <p:ext uri="{BB962C8B-B14F-4D97-AF65-F5344CB8AC3E}">
        <p14:creationId xmlns:p14="http://schemas.microsoft.com/office/powerpoint/2010/main" val="263002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99000"/>
            <a:extLst>
              <a:ext uri="{BEBA8EAE-BF5A-486C-A8C5-ECC9F3942E4B}">
                <a14:imgProps xmlns:a14="http://schemas.microsoft.com/office/drawing/2010/main">
                  <a14:imgLayer r:embed="rId4">
                    <a14:imgEffect>
                      <a14:saturation sat="200000"/>
                    </a14:imgEffect>
                    <a14:imgEffect>
                      <a14:brightnessContrast bright="-49000" contrast="2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4457700" y="2622434"/>
            <a:ext cx="7734300" cy="420446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615423" y="-417921"/>
            <a:ext cx="10131425" cy="1238053"/>
          </a:xfrm>
        </p:spPr>
        <p:txBody>
          <a:bodyPr/>
          <a:lstStyle/>
          <a:p>
            <a:pPr algn="ctr"/>
            <a:r>
              <a:rPr lang="en-IN" dirty="0">
                <a:latin typeface="Stencil" panose="040409050D0802020404" pitchFamily="82" charset="0"/>
              </a:rPr>
              <a:t>Medical Grade Wearables</a:t>
            </a:r>
            <a:endParaRPr lang="en-US" dirty="0">
              <a:latin typeface="Stencil" panose="040409050D0802020404" pitchFamily="82" charset="0"/>
            </a:endParaRPr>
          </a:p>
        </p:txBody>
      </p:sp>
      <p:sp>
        <p:nvSpPr>
          <p:cNvPr id="12" name="Content Placeholder 11"/>
          <p:cNvSpPr>
            <a:spLocks noGrp="1"/>
          </p:cNvSpPr>
          <p:nvPr>
            <p:ph sz="half" idx="1"/>
          </p:nvPr>
        </p:nvSpPr>
        <p:spPr>
          <a:xfrm>
            <a:off x="148473" y="170905"/>
            <a:ext cx="7477811" cy="1682668"/>
          </a:xfrm>
        </p:spPr>
        <p:txBody>
          <a:bodyPr>
            <a:normAutofit/>
          </a:bodyPr>
          <a:lstStyle/>
          <a:p>
            <a:r>
              <a:rPr lang="en-IN" sz="2400" dirty="0">
                <a:solidFill>
                  <a:srgbClr val="FFFF00"/>
                </a:solidFill>
                <a:latin typeface="Bodoni MT Black" panose="02070A03080606020203" pitchFamily="18" charset="0"/>
              </a:rPr>
              <a:t>The </a:t>
            </a:r>
            <a:r>
              <a:rPr lang="en-IN" sz="2400" dirty="0" err="1">
                <a:solidFill>
                  <a:srgbClr val="FFFF00"/>
                </a:solidFill>
                <a:latin typeface="Bodoni MT Black" panose="02070A03080606020203" pitchFamily="18" charset="0"/>
              </a:rPr>
              <a:t>Movano</a:t>
            </a:r>
            <a:r>
              <a:rPr lang="en-IN" sz="2400" dirty="0">
                <a:solidFill>
                  <a:srgbClr val="FFFF00"/>
                </a:solidFill>
                <a:latin typeface="Bodoni MT Black" panose="02070A03080606020203" pitchFamily="18" charset="0"/>
              </a:rPr>
              <a:t> Evie Ring</a:t>
            </a:r>
            <a:endParaRPr lang="en-IN" sz="1400" dirty="0">
              <a:latin typeface="Bodoni MT Black" panose="02070A03080606020203" pitchFamily="18" charset="0"/>
            </a:endParaRPr>
          </a:p>
        </p:txBody>
      </p:sp>
      <p:sp>
        <p:nvSpPr>
          <p:cNvPr id="14" name="Rectangle 13"/>
          <p:cNvSpPr/>
          <p:nvPr/>
        </p:nvSpPr>
        <p:spPr>
          <a:xfrm>
            <a:off x="460693" y="1196189"/>
            <a:ext cx="11011728" cy="923330"/>
          </a:xfrm>
          <a:prstGeom prst="rect">
            <a:avLst/>
          </a:prstGeom>
        </p:spPr>
        <p:txBody>
          <a:bodyPr wrap="square">
            <a:spAutoFit/>
          </a:bodyPr>
          <a:lstStyle/>
          <a:p>
            <a:pPr marL="285750" indent="-285750">
              <a:spcAft>
                <a:spcPts val="1000"/>
              </a:spcAft>
              <a:buClr>
                <a:schemeClr val="tx1"/>
              </a:buClr>
              <a:buSzPct val="100000"/>
              <a:buFont typeface="Arial"/>
              <a:buChar char="•"/>
            </a:pPr>
            <a:r>
              <a:rPr lang="en-US" dirty="0" smtClean="0">
                <a:latin typeface="Bahnschrift SemiBold Condensed" panose="020B0502040204020203" pitchFamily="34" charset="0"/>
              </a:rPr>
              <a:t>The </a:t>
            </a:r>
            <a:r>
              <a:rPr lang="en-US" dirty="0" err="1">
                <a:latin typeface="Bahnschrift SemiBold Condensed" panose="020B0502040204020203" pitchFamily="34" charset="0"/>
              </a:rPr>
              <a:t>Movano</a:t>
            </a:r>
            <a:r>
              <a:rPr lang="en-US" dirty="0">
                <a:latin typeface="Bahnschrift SemiBold Condensed" panose="020B0502040204020203" pitchFamily="34" charset="0"/>
              </a:rPr>
              <a:t> Evie Ring is a smart ring designed specifically for women's health, focusing on providing insights into overall wellness and offering features for managing health conditions. It's positioned as a more stylish and convenient alternative to traditional wearables like smartwatches or fitness trackers.</a:t>
            </a:r>
            <a:endParaRPr lang="en-IN" dirty="0">
              <a:latin typeface="Bahnschrift SemiBold Condensed" panose="020B0502040204020203" pitchFamily="34" charset="0"/>
            </a:endParaRPr>
          </a:p>
        </p:txBody>
      </p:sp>
      <p:sp>
        <p:nvSpPr>
          <p:cNvPr id="15" name="Rectangle 14"/>
          <p:cNvSpPr/>
          <p:nvPr/>
        </p:nvSpPr>
        <p:spPr>
          <a:xfrm>
            <a:off x="283765" y="2229630"/>
            <a:ext cx="6665972" cy="3016210"/>
          </a:xfrm>
          <a:prstGeom prst="rect">
            <a:avLst/>
          </a:prstGeom>
        </p:spPr>
        <p:txBody>
          <a:bodyPr wrap="square">
            <a:spAutoFit/>
          </a:bodyPr>
          <a:lstStyle/>
          <a:p>
            <a:r>
              <a:rPr lang="en-US" sz="2800" dirty="0">
                <a:latin typeface="Bodoni MT Black" panose="02070A03080606020203" pitchFamily="18" charset="0"/>
              </a:rPr>
              <a:t>Salient Features: </a:t>
            </a:r>
            <a:r>
              <a:rPr lang="en-US" dirty="0" smtClean="0"/>
              <a:t>	</a:t>
            </a:r>
          </a:p>
          <a:p>
            <a:pPr marL="742950" lvl="1" indent="-285750">
              <a:buFont typeface="Arial" panose="020B0604020202020204" pitchFamily="34" charset="0"/>
              <a:buChar char="•"/>
            </a:pPr>
            <a:r>
              <a:rPr lang="en-US" dirty="0">
                <a:latin typeface="Bahnschrift SemiBold Condensed" panose="020B0502040204020203" pitchFamily="34" charset="0"/>
              </a:rPr>
              <a:t>Heart Rate and Heart Rate Variability (HRV).</a:t>
            </a:r>
          </a:p>
          <a:p>
            <a:pPr marL="742950" lvl="1" indent="-285750">
              <a:buFont typeface="Arial" panose="020B0604020202020204" pitchFamily="34" charset="0"/>
              <a:buChar char="•"/>
            </a:pPr>
            <a:r>
              <a:rPr lang="en-US" dirty="0">
                <a:latin typeface="Bahnschrift SemiBold Condensed" panose="020B0502040204020203" pitchFamily="34" charset="0"/>
              </a:rPr>
              <a:t>Sleep Tracking.</a:t>
            </a:r>
          </a:p>
          <a:p>
            <a:pPr marL="742950" lvl="1" indent="-285750">
              <a:buFont typeface="Arial" panose="020B0604020202020204" pitchFamily="34" charset="0"/>
              <a:buChar char="•"/>
            </a:pPr>
            <a:r>
              <a:rPr lang="en-US" dirty="0">
                <a:latin typeface="Bahnschrift SemiBold Condensed" panose="020B0502040204020203" pitchFamily="34" charset="0"/>
              </a:rPr>
              <a:t>Blood Oxygen Saturation (SpO2).</a:t>
            </a:r>
          </a:p>
          <a:p>
            <a:pPr marL="742950" lvl="1" indent="-285750">
              <a:buFont typeface="Arial" panose="020B0604020202020204" pitchFamily="34" charset="0"/>
              <a:buChar char="•"/>
            </a:pPr>
            <a:r>
              <a:rPr lang="en-US" dirty="0">
                <a:latin typeface="Bahnschrift SemiBold Condensed" panose="020B0502040204020203" pitchFamily="34" charset="0"/>
              </a:rPr>
              <a:t>Menstrual Cycle Tracking.</a:t>
            </a:r>
          </a:p>
          <a:p>
            <a:pPr marL="742950" lvl="1" indent="-285750">
              <a:buFont typeface="Arial" panose="020B0604020202020204" pitchFamily="34" charset="0"/>
              <a:buChar char="•"/>
            </a:pPr>
            <a:r>
              <a:rPr lang="en-US" dirty="0">
                <a:latin typeface="Bahnschrift SemiBold Condensed" panose="020B0502040204020203" pitchFamily="34" charset="0"/>
              </a:rPr>
              <a:t>Activity Tracking.</a:t>
            </a:r>
          </a:p>
          <a:p>
            <a:pPr marL="742950" lvl="1" indent="-285750">
              <a:buFont typeface="Arial" panose="020B0604020202020204" pitchFamily="34" charset="0"/>
              <a:buChar char="•"/>
            </a:pPr>
            <a:r>
              <a:rPr lang="en-US" dirty="0">
                <a:latin typeface="Bahnschrift SemiBold Condensed" panose="020B0502040204020203" pitchFamily="34" charset="0"/>
              </a:rPr>
              <a:t>Mood Tracking.</a:t>
            </a:r>
          </a:p>
          <a:p>
            <a:pPr marL="742950" lvl="1" indent="-285750">
              <a:buFont typeface="Arial" panose="020B0604020202020204" pitchFamily="34" charset="0"/>
              <a:buChar char="•"/>
            </a:pPr>
            <a:r>
              <a:rPr lang="en-US" dirty="0">
                <a:latin typeface="Bahnschrift SemiBold Condensed" panose="020B0502040204020203" pitchFamily="34" charset="0"/>
              </a:rPr>
              <a:t>Personalized Insights.</a:t>
            </a:r>
          </a:p>
          <a:p>
            <a:pPr marL="742950" lvl="1" indent="-285750">
              <a:buFont typeface="Arial" panose="020B0604020202020204" pitchFamily="34" charset="0"/>
              <a:buChar char="•"/>
            </a:pPr>
            <a:r>
              <a:rPr lang="en-US" dirty="0">
                <a:latin typeface="Bahnschrift SemiBold Condensed" panose="020B0502040204020203" pitchFamily="34" charset="0"/>
              </a:rPr>
              <a:t>Stylish Design.</a:t>
            </a:r>
          </a:p>
          <a:p>
            <a:pPr marL="742950" lvl="1" indent="-285750">
              <a:buFont typeface="Arial" panose="020B0604020202020204" pitchFamily="34" charset="0"/>
              <a:buChar char="•"/>
            </a:pPr>
            <a:r>
              <a:rPr lang="en-US" dirty="0">
                <a:latin typeface="Bahnschrift SemiBold Condensed" panose="020B0502040204020203" pitchFamily="34" charset="0"/>
              </a:rPr>
              <a:t>Low-Profile Form Factor.</a:t>
            </a:r>
            <a:endParaRPr lang="en-IN" dirty="0">
              <a:latin typeface="Bahnschrift SemiBold Condensed" panose="020B0502040204020203" pitchFamily="34" charset="0"/>
            </a:endParaRPr>
          </a:p>
        </p:txBody>
      </p:sp>
      <p:sp>
        <p:nvSpPr>
          <p:cNvPr id="4" name="Rectangle 3"/>
          <p:cNvSpPr/>
          <p:nvPr/>
        </p:nvSpPr>
        <p:spPr>
          <a:xfrm>
            <a:off x="568751" y="5252689"/>
            <a:ext cx="6096000" cy="1631216"/>
          </a:xfrm>
          <a:prstGeom prst="rect">
            <a:avLst/>
          </a:prstGeom>
        </p:spPr>
        <p:txBody>
          <a:bodyPr>
            <a:spAutoFit/>
          </a:bodyPr>
          <a:lstStyle/>
          <a:p>
            <a:r>
              <a:rPr lang="en-US" sz="2800" dirty="0">
                <a:latin typeface="Bodoni MT Black" panose="02070A03080606020203" pitchFamily="18" charset="0"/>
              </a:rPr>
              <a:t>Key Advantages:</a:t>
            </a:r>
          </a:p>
          <a:p>
            <a:pPr>
              <a:buFont typeface="Arial" panose="020B0604020202020204" pitchFamily="34" charset="0"/>
              <a:buChar char="•"/>
            </a:pPr>
            <a:r>
              <a:rPr lang="en-US" b="1" dirty="0"/>
              <a:t>Proactive Health </a:t>
            </a:r>
            <a:r>
              <a:rPr lang="en-US" b="1" dirty="0" smtClean="0"/>
              <a:t>Monitoring</a:t>
            </a:r>
          </a:p>
          <a:p>
            <a:pPr>
              <a:buFont typeface="Arial" panose="020B0604020202020204" pitchFamily="34" charset="0"/>
              <a:buChar char="•"/>
            </a:pPr>
            <a:r>
              <a:rPr lang="en-IN" dirty="0"/>
              <a:t>Clinically Validated </a:t>
            </a:r>
            <a:r>
              <a:rPr lang="en-IN" dirty="0" smtClean="0"/>
              <a:t>Features.</a:t>
            </a:r>
          </a:p>
          <a:p>
            <a:pPr>
              <a:buFont typeface="Arial" panose="020B0604020202020204" pitchFamily="34" charset="0"/>
              <a:buChar char="•"/>
            </a:pPr>
            <a:r>
              <a:rPr lang="en-IN" b="1" dirty="0"/>
              <a:t>Long Battery </a:t>
            </a:r>
            <a:r>
              <a:rPr lang="en-IN" b="1" dirty="0" smtClean="0"/>
              <a:t>Life.</a:t>
            </a:r>
          </a:p>
          <a:p>
            <a:pPr>
              <a:buFont typeface="Arial" panose="020B0604020202020204" pitchFamily="34" charset="0"/>
              <a:buChar char="•"/>
            </a:pPr>
            <a:r>
              <a:rPr lang="en-IN" dirty="0"/>
              <a:t>Discreet Design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74078870"/>
              </p:ext>
            </p:extLst>
          </p:nvPr>
        </p:nvGraphicFramePr>
        <p:xfrm>
          <a:off x="4457700" y="2656724"/>
          <a:ext cx="7734300" cy="4121266"/>
        </p:xfrm>
        <a:graphic>
          <a:graphicData uri="http://schemas.openxmlformats.org/drawingml/2006/table">
            <a:tbl>
              <a:tblPr/>
              <a:tblGrid>
                <a:gridCol w="1030100">
                  <a:extLst>
                    <a:ext uri="{9D8B030D-6E8A-4147-A177-3AD203B41FA5}">
                      <a16:colId xmlns:a16="http://schemas.microsoft.com/office/drawing/2014/main" val="1448246215"/>
                    </a:ext>
                  </a:extLst>
                </a:gridCol>
                <a:gridCol w="1929957">
                  <a:extLst>
                    <a:ext uri="{9D8B030D-6E8A-4147-A177-3AD203B41FA5}">
                      <a16:colId xmlns:a16="http://schemas.microsoft.com/office/drawing/2014/main" val="618744438"/>
                    </a:ext>
                  </a:extLst>
                </a:gridCol>
                <a:gridCol w="2252776">
                  <a:extLst>
                    <a:ext uri="{9D8B030D-6E8A-4147-A177-3AD203B41FA5}">
                      <a16:colId xmlns:a16="http://schemas.microsoft.com/office/drawing/2014/main" val="3075344533"/>
                    </a:ext>
                  </a:extLst>
                </a:gridCol>
                <a:gridCol w="2521467">
                  <a:extLst>
                    <a:ext uri="{9D8B030D-6E8A-4147-A177-3AD203B41FA5}">
                      <a16:colId xmlns:a16="http://schemas.microsoft.com/office/drawing/2014/main" val="4180749891"/>
                    </a:ext>
                  </a:extLst>
                </a:gridCol>
              </a:tblGrid>
              <a:tr h="584812">
                <a:tc>
                  <a:txBody>
                    <a:bodyPr/>
                    <a:lstStyle/>
                    <a:p>
                      <a:pPr algn="ctr" rtl="0" fontAlgn="b"/>
                      <a:r>
                        <a:rPr lang="en-IN" sz="1600" b="1" dirty="0">
                          <a:solidFill>
                            <a:srgbClr val="FFFF00"/>
                          </a:solidFill>
                          <a:effectLst/>
                          <a:latin typeface="Bodoni MT Black" panose="02070A03080606020203" pitchFamily="18" charset="0"/>
                        </a:rPr>
                        <a:t>Feature</a:t>
                      </a:r>
                    </a:p>
                  </a:txBody>
                  <a:tcPr marL="25193" marR="25193" marT="16795" marB="16795"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IN" sz="1600" b="1" dirty="0">
                          <a:solidFill>
                            <a:srgbClr val="FFFF00"/>
                          </a:solidFill>
                          <a:effectLst/>
                          <a:latin typeface="Bodoni MT Black" panose="02070A03080606020203" pitchFamily="18" charset="0"/>
                        </a:rPr>
                        <a:t>Abbott </a:t>
                      </a:r>
                      <a:r>
                        <a:rPr lang="en-IN" sz="1600" b="1" dirty="0" err="1">
                          <a:solidFill>
                            <a:srgbClr val="FFFF00"/>
                          </a:solidFill>
                          <a:effectLst/>
                          <a:latin typeface="Bodoni MT Black" panose="02070A03080606020203" pitchFamily="18" charset="0"/>
                        </a:rPr>
                        <a:t>FreeStyle</a:t>
                      </a:r>
                      <a:r>
                        <a:rPr lang="en-IN" sz="1600" b="1" dirty="0">
                          <a:solidFill>
                            <a:srgbClr val="FFFF00"/>
                          </a:solidFill>
                          <a:effectLst/>
                          <a:latin typeface="Bodoni MT Black" panose="02070A03080606020203" pitchFamily="18" charset="0"/>
                        </a:rPr>
                        <a:t> </a:t>
                      </a:r>
                      <a:r>
                        <a:rPr lang="en-IN" sz="1600" b="1" dirty="0" err="1">
                          <a:solidFill>
                            <a:srgbClr val="FFFF00"/>
                          </a:solidFill>
                          <a:effectLst/>
                          <a:latin typeface="Bodoni MT Black" panose="02070A03080606020203" pitchFamily="18" charset="0"/>
                        </a:rPr>
                        <a:t>Libre</a:t>
                      </a:r>
                      <a:r>
                        <a:rPr lang="en-IN" sz="1600" b="1" dirty="0">
                          <a:solidFill>
                            <a:srgbClr val="FFFF00"/>
                          </a:solidFill>
                          <a:effectLst/>
                          <a:latin typeface="Bodoni MT Black" panose="02070A03080606020203" pitchFamily="18" charset="0"/>
                        </a:rPr>
                        <a:t> 3</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IN" sz="1600" b="1" dirty="0" err="1">
                          <a:solidFill>
                            <a:srgbClr val="FFFF00"/>
                          </a:solidFill>
                          <a:effectLst/>
                          <a:latin typeface="Bodoni MT Black" panose="02070A03080606020203" pitchFamily="18" charset="0"/>
                        </a:rPr>
                        <a:t>Withings</a:t>
                      </a:r>
                      <a:r>
                        <a:rPr lang="en-IN" sz="1600" b="1" dirty="0">
                          <a:solidFill>
                            <a:srgbClr val="FFFF00"/>
                          </a:solidFill>
                          <a:effectLst/>
                          <a:latin typeface="Bodoni MT Black" panose="02070A03080606020203" pitchFamily="18" charset="0"/>
                        </a:rPr>
                        <a:t> </a:t>
                      </a:r>
                      <a:r>
                        <a:rPr lang="en-IN" sz="1600" b="1" dirty="0" err="1">
                          <a:solidFill>
                            <a:srgbClr val="FFFF00"/>
                          </a:solidFill>
                          <a:effectLst/>
                          <a:latin typeface="Bodoni MT Black" panose="02070A03080606020203" pitchFamily="18" charset="0"/>
                        </a:rPr>
                        <a:t>ScanWatch</a:t>
                      </a:r>
                      <a:r>
                        <a:rPr lang="en-IN" sz="1600" b="1" dirty="0">
                          <a:solidFill>
                            <a:srgbClr val="FFFF00"/>
                          </a:solidFill>
                          <a:effectLst/>
                          <a:latin typeface="Bodoni MT Black" panose="02070A03080606020203" pitchFamily="18" charset="0"/>
                        </a:rPr>
                        <a:t> 2</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IN" sz="1600" b="1" dirty="0" err="1">
                          <a:solidFill>
                            <a:srgbClr val="FFFF00"/>
                          </a:solidFill>
                          <a:effectLst/>
                          <a:latin typeface="Bodoni MT Black" panose="02070A03080606020203" pitchFamily="18" charset="0"/>
                        </a:rPr>
                        <a:t>Movano</a:t>
                      </a:r>
                      <a:r>
                        <a:rPr lang="en-IN" sz="1600" b="1" dirty="0">
                          <a:solidFill>
                            <a:srgbClr val="FFFF00"/>
                          </a:solidFill>
                          <a:effectLst/>
                          <a:latin typeface="Bodoni MT Black" panose="02070A03080606020203" pitchFamily="18" charset="0"/>
                        </a:rPr>
                        <a:t> Evie Ring</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58871889"/>
                  </a:ext>
                </a:extLst>
              </a:tr>
              <a:tr h="584812">
                <a:tc>
                  <a:txBody>
                    <a:bodyPr/>
                    <a:lstStyle/>
                    <a:p>
                      <a:pPr algn="ctr" rtl="0" fontAlgn="b"/>
                      <a:r>
                        <a:rPr lang="en-IN" sz="1400" b="1" i="0" u="sng" dirty="0">
                          <a:effectLst/>
                          <a:latin typeface="Bahnschrift" panose="020B0502040204020203" pitchFamily="34" charset="0"/>
                        </a:rPr>
                        <a:t>ECG</a:t>
                      </a:r>
                    </a:p>
                  </a:txBody>
                  <a:tcPr marL="25193" marR="25193" marT="16795" marB="16795"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IN" sz="1600" dirty="0">
                          <a:effectLst/>
                          <a:latin typeface="Bahnschrift SemiBold Condensed" panose="020B0502040204020203" pitchFamily="34" charset="0"/>
                        </a:rPr>
                        <a:t>No</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latin typeface="Bahnschrift SemiBold Condensed" panose="020B0502040204020203" pitchFamily="34" charset="0"/>
                        </a:rPr>
                        <a:t>Yes (FDA cleared, CE marked)</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IN" sz="1600">
                          <a:effectLst/>
                          <a:latin typeface="Bahnschrift SemiBold Condensed" panose="020B0502040204020203" pitchFamily="34" charset="0"/>
                        </a:rPr>
                        <a:t>No</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23205590"/>
                  </a:ext>
                </a:extLst>
              </a:tr>
              <a:tr h="858375">
                <a:tc>
                  <a:txBody>
                    <a:bodyPr/>
                    <a:lstStyle/>
                    <a:p>
                      <a:pPr algn="ctr" rtl="0" fontAlgn="b"/>
                      <a:r>
                        <a:rPr lang="en-IN" sz="1400" b="1" i="0" u="sng" dirty="0">
                          <a:effectLst/>
                          <a:latin typeface="Bahnschrift" panose="020B0502040204020203" pitchFamily="34" charset="0"/>
                        </a:rPr>
                        <a:t>PPG</a:t>
                      </a:r>
                    </a:p>
                  </a:txBody>
                  <a:tcPr marL="25193" marR="25193" marT="16795" marB="16795"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IN" sz="1600" dirty="0">
                          <a:effectLst/>
                          <a:latin typeface="Bahnschrift SemiBold Condensed" panose="020B0502040204020203" pitchFamily="34" charset="0"/>
                        </a:rPr>
                        <a:t>No</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IN" sz="1600" dirty="0">
                          <a:effectLst/>
                          <a:latin typeface="Bahnschrift SemiBold Condensed" panose="020B0502040204020203" pitchFamily="34" charset="0"/>
                        </a:rPr>
                        <a:t>Yes</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latin typeface="Bahnschrift SemiBold Condensed" panose="020B0502040204020203" pitchFamily="34" charset="0"/>
                        </a:rPr>
                        <a:t>Yes (pursuing FDA clearance for some metrics)</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45565738"/>
                  </a:ext>
                </a:extLst>
              </a:tr>
              <a:tr h="687764">
                <a:tc>
                  <a:txBody>
                    <a:bodyPr/>
                    <a:lstStyle/>
                    <a:p>
                      <a:pPr algn="ctr" rtl="0" fontAlgn="b"/>
                      <a:r>
                        <a:rPr lang="en-IN" sz="1400" b="1" i="0" u="sng" dirty="0">
                          <a:effectLst/>
                          <a:latin typeface="Bahnschrift" panose="020B0502040204020203" pitchFamily="34" charset="0"/>
                        </a:rPr>
                        <a:t>Primary Measurement</a:t>
                      </a:r>
                    </a:p>
                  </a:txBody>
                  <a:tcPr marL="25193" marR="25193" marT="16795" marB="16795"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IN" sz="1600" dirty="0">
                          <a:effectLst/>
                          <a:latin typeface="Bahnschrift SemiBold Condensed" panose="020B0502040204020203" pitchFamily="34" charset="0"/>
                        </a:rPr>
                        <a:t>Glucose (CGM)</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latin typeface="Bahnschrift SemiBold Condensed" panose="020B0502040204020203" pitchFamily="34" charset="0"/>
                        </a:rPr>
                        <a:t>Heart rate, SpO2 (PPG), ECG</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dirty="0">
                          <a:effectLst/>
                          <a:latin typeface="Bahnschrift SemiBold Condensed" panose="020B0502040204020203" pitchFamily="34" charset="0"/>
                        </a:rPr>
                        <a:t>Heart rate, HRV, SpO2, more (PPG)</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44291084"/>
                  </a:ext>
                </a:extLst>
              </a:tr>
              <a:tr h="1405503">
                <a:tc>
                  <a:txBody>
                    <a:bodyPr/>
                    <a:lstStyle/>
                    <a:p>
                      <a:pPr algn="ctr" rtl="0" fontAlgn="b"/>
                      <a:r>
                        <a:rPr lang="en-IN" sz="1400" b="1" i="0" u="sng" dirty="0">
                          <a:effectLst/>
                          <a:latin typeface="Bahnschrift" panose="020B0502040204020203" pitchFamily="34" charset="0"/>
                        </a:rPr>
                        <a:t>Accuracy Comparison</a:t>
                      </a:r>
                    </a:p>
                  </a:txBody>
                  <a:tcPr marL="25193" marR="25193" marT="16795" marB="16795"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IN" sz="1600">
                          <a:effectLst/>
                          <a:latin typeface="Bahnschrift SemiBold Condensed" panose="020B0502040204020203" pitchFamily="34" charset="0"/>
                        </a:rPr>
                        <a:t>Not applicable (measures glucose)</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1600" dirty="0">
                          <a:effectLst/>
                          <a:latin typeface="Bahnschrift SemiBold Condensed" panose="020B0502040204020203" pitchFamily="34" charset="0"/>
                        </a:rPr>
                        <a:t>ECG: Clinically validated. </a:t>
                      </a:r>
                      <a:endParaRPr lang="en-US" sz="1600" dirty="0" smtClean="0">
                        <a:effectLst/>
                        <a:latin typeface="Bahnschrift SemiBold Condensed" panose="020B0502040204020203" pitchFamily="34" charset="0"/>
                      </a:endParaRPr>
                    </a:p>
                    <a:p>
                      <a:pPr algn="ctr" rtl="0" fontAlgn="b"/>
                      <a:r>
                        <a:rPr lang="en-US" sz="1600" dirty="0" smtClean="0">
                          <a:effectLst/>
                          <a:latin typeface="Bahnschrift SemiBold Condensed" panose="020B0502040204020203" pitchFamily="34" charset="0"/>
                        </a:rPr>
                        <a:t>PPG</a:t>
                      </a:r>
                      <a:r>
                        <a:rPr lang="en-US" sz="1600" dirty="0">
                          <a:effectLst/>
                          <a:latin typeface="Bahnschrift SemiBold Condensed" panose="020B0502040204020203" pitchFamily="34" charset="0"/>
                        </a:rPr>
                        <a:t>: Likely internally validated, but less external validation than ECG.</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
                      <a:r>
                        <a:rPr lang="en-US" sz="1600" dirty="0">
                          <a:effectLst/>
                          <a:latin typeface="Bahnschrift SemiBold Condensed" panose="020B0502040204020203" pitchFamily="34" charset="0"/>
                        </a:rPr>
                        <a:t>PPG: Accuracy is dependent on pending FDA clearances.</a:t>
                      </a:r>
                    </a:p>
                  </a:txBody>
                  <a:tcPr marL="25193" marR="25193" marT="16795" marB="16795"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167173"/>
                  </a:ext>
                </a:extLst>
              </a:tr>
            </a:tbl>
          </a:graphicData>
        </a:graphic>
      </p:graphicFrame>
    </p:spTree>
    <p:extLst>
      <p:ext uri="{BB962C8B-B14F-4D97-AF65-F5344CB8AC3E}">
        <p14:creationId xmlns:p14="http://schemas.microsoft.com/office/powerpoint/2010/main" val="214755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1188710"/>
          </a:xfrm>
        </p:spPr>
        <p:txBody>
          <a:bodyPr>
            <a:normAutofit/>
          </a:bodyPr>
          <a:lstStyle/>
          <a:p>
            <a:pPr algn="ctr"/>
            <a:r>
              <a:rPr lang="en-IN" dirty="0">
                <a:solidFill>
                  <a:srgbClr val="FFFF00"/>
                </a:solidFill>
                <a:latin typeface="Stencil" panose="040409050D0802020404" pitchFamily="82" charset="0"/>
              </a:rPr>
              <a:t>Consumer Health Tech </a:t>
            </a:r>
          </a:p>
        </p:txBody>
      </p:sp>
      <p:sp>
        <p:nvSpPr>
          <p:cNvPr id="6" name="Subtitle 5"/>
          <p:cNvSpPr>
            <a:spLocks noGrp="1"/>
          </p:cNvSpPr>
          <p:nvPr>
            <p:ph type="subTitle" idx="1"/>
          </p:nvPr>
        </p:nvSpPr>
        <p:spPr>
          <a:xfrm>
            <a:off x="0" y="1188720"/>
            <a:ext cx="5634990" cy="5486400"/>
          </a:xfrm>
        </p:spPr>
        <p:txBody>
          <a:bodyPr>
            <a:normAutofit fontScale="85000" lnSpcReduction="20000"/>
          </a:bodyPr>
          <a:lstStyle/>
          <a:p>
            <a:pPr algn="l"/>
            <a:r>
              <a:rPr lang="en-US" dirty="0">
                <a:solidFill>
                  <a:srgbClr val="FFFF00"/>
                </a:solidFill>
                <a:latin typeface="Bodoni MT Black" panose="02070A03080606020203" pitchFamily="18" charset="0"/>
              </a:rPr>
              <a:t>The Apple Watch Series </a:t>
            </a:r>
            <a:r>
              <a:rPr lang="en-US" dirty="0" smtClean="0">
                <a:solidFill>
                  <a:srgbClr val="FFFF00"/>
                </a:solidFill>
                <a:latin typeface="Bodoni MT Black" panose="02070A03080606020203" pitchFamily="18" charset="0"/>
              </a:rPr>
              <a:t>9: </a:t>
            </a:r>
          </a:p>
          <a:p>
            <a:pPr algn="l"/>
            <a:r>
              <a:rPr lang="en-US" sz="2000" cap="none" dirty="0" smtClean="0">
                <a:latin typeface="Bahnschrift SemiBold Condensed" panose="020B0502040204020203" pitchFamily="34" charset="0"/>
              </a:rPr>
              <a:t>The apple watch series 9 is the latest iteration of apple's popular smartwatch, focusing on enhanced performance, new features, and continued emphasis on health and fitness tracking.</a:t>
            </a:r>
          </a:p>
          <a:p>
            <a:pPr algn="l"/>
            <a:r>
              <a:rPr lang="en-US" sz="2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2300" cap="none" dirty="0" smtClean="0">
                <a:latin typeface="Bahnschrift SemiBold Condensed" panose="020B0502040204020203" pitchFamily="34" charset="0"/>
              </a:rPr>
              <a:t>s9 sip (system in package).   </a:t>
            </a:r>
          </a:p>
          <a:p>
            <a:pPr marL="457200" indent="-457200" algn="l">
              <a:buFont typeface="Arial" panose="020B0604020202020204" pitchFamily="34" charset="0"/>
              <a:buChar char="•"/>
            </a:pPr>
            <a:r>
              <a:rPr lang="en-US" sz="2300" cap="none" dirty="0" smtClean="0">
                <a:latin typeface="Bahnschrift SemiBold Condensed" panose="020B0502040204020203" pitchFamily="34" charset="0"/>
              </a:rPr>
              <a:t>Double tap gesture.    </a:t>
            </a:r>
          </a:p>
          <a:p>
            <a:pPr marL="457200" indent="-457200" algn="l">
              <a:buFont typeface="Arial" panose="020B0604020202020204" pitchFamily="34" charset="0"/>
              <a:buChar char="•"/>
            </a:pPr>
            <a:r>
              <a:rPr lang="en-US" sz="2300" cap="none" dirty="0" smtClean="0">
                <a:latin typeface="Bahnschrift SemiBold Condensed" panose="020B0502040204020203" pitchFamily="34" charset="0"/>
              </a:rPr>
              <a:t>Brighter display.   </a:t>
            </a:r>
          </a:p>
          <a:p>
            <a:pPr marL="457200" indent="-457200" algn="l">
              <a:buFont typeface="Arial" panose="020B0604020202020204" pitchFamily="34" charset="0"/>
              <a:buChar char="•"/>
            </a:pPr>
            <a:r>
              <a:rPr lang="en-US" sz="2300" cap="none" dirty="0" smtClean="0">
                <a:latin typeface="Bahnschrift SemiBold Condensed" panose="020B0502040204020203" pitchFamily="34" charset="0"/>
              </a:rPr>
              <a:t>Health and fitness tracking:</a:t>
            </a:r>
          </a:p>
          <a:p>
            <a:pPr marL="914400" lvl="1" indent="-457200" algn="l">
              <a:buFont typeface="Arial" panose="020B0604020202020204" pitchFamily="34" charset="0"/>
              <a:buChar char="•"/>
            </a:pPr>
            <a:r>
              <a:rPr lang="en-US" sz="2100" cap="none" dirty="0" err="1" smtClean="0">
                <a:latin typeface="Bahnschrift SemiBold Condensed" panose="020B0502040204020203" pitchFamily="34" charset="0"/>
              </a:rPr>
              <a:t>ecg</a:t>
            </a:r>
            <a:r>
              <a:rPr lang="en-US" sz="2100" cap="none" dirty="0" smtClean="0">
                <a:latin typeface="Bahnschrift SemiBold Condensed" panose="020B0502040204020203" pitchFamily="34" charset="0"/>
              </a:rPr>
              <a:t>. </a:t>
            </a:r>
          </a:p>
          <a:p>
            <a:pPr marL="914400" lvl="1" indent="-457200" algn="l">
              <a:buFont typeface="Arial" panose="020B0604020202020204" pitchFamily="34" charset="0"/>
              <a:buChar char="•"/>
            </a:pPr>
            <a:r>
              <a:rPr lang="en-US" sz="2100" cap="none" dirty="0" smtClean="0">
                <a:latin typeface="Bahnschrift SemiBold Condensed" panose="020B0502040204020203" pitchFamily="34" charset="0"/>
              </a:rPr>
              <a:t>Blood oxygen (spo2). </a:t>
            </a:r>
          </a:p>
          <a:p>
            <a:pPr marL="914400" lvl="1" indent="-457200" algn="l">
              <a:buFont typeface="Arial" panose="020B0604020202020204" pitchFamily="34" charset="0"/>
              <a:buChar char="•"/>
            </a:pPr>
            <a:r>
              <a:rPr lang="en-US" sz="2100" cap="none" dirty="0" smtClean="0">
                <a:latin typeface="Bahnschrift SemiBold Condensed" panose="020B0502040204020203" pitchFamily="34" charset="0"/>
              </a:rPr>
              <a:t>Heart rate monitoring.  </a:t>
            </a:r>
          </a:p>
          <a:p>
            <a:pPr marL="914400" lvl="1" indent="-457200" algn="l">
              <a:buFont typeface="Arial" panose="020B0604020202020204" pitchFamily="34" charset="0"/>
              <a:buChar char="•"/>
            </a:pPr>
            <a:r>
              <a:rPr lang="en-US" sz="2100" cap="none" dirty="0" smtClean="0">
                <a:latin typeface="Bahnschrift SemiBold Condensed" panose="020B0502040204020203" pitchFamily="34" charset="0"/>
              </a:rPr>
              <a:t>Cycle tracking.   </a:t>
            </a:r>
          </a:p>
          <a:p>
            <a:pPr marL="914400" lvl="1" indent="-457200" algn="l">
              <a:buFont typeface="Arial" panose="020B0604020202020204" pitchFamily="34" charset="0"/>
              <a:buChar char="•"/>
            </a:pPr>
            <a:r>
              <a:rPr lang="en-US" sz="2100" cap="none" dirty="0" smtClean="0">
                <a:latin typeface="Bahnschrift SemiBold Condensed" panose="020B0502040204020203" pitchFamily="34" charset="0"/>
              </a:rPr>
              <a:t>Sleep stages. </a:t>
            </a:r>
          </a:p>
          <a:p>
            <a:pPr marL="914400" lvl="1" indent="-457200" algn="l">
              <a:buFont typeface="Arial" panose="020B0604020202020204" pitchFamily="34" charset="0"/>
              <a:buChar char="•"/>
            </a:pPr>
            <a:r>
              <a:rPr lang="en-US" sz="2100" cap="none" dirty="0" smtClean="0">
                <a:latin typeface="Bahnschrift SemiBold Condensed" panose="020B0502040204020203" pitchFamily="34" charset="0"/>
              </a:rPr>
              <a:t>Activity tracking.  </a:t>
            </a:r>
          </a:p>
          <a:p>
            <a:pPr marL="457200" indent="-457200" algn="l">
              <a:buFont typeface="Arial" panose="020B0604020202020204" pitchFamily="34" charset="0"/>
              <a:buChar char="•"/>
            </a:pPr>
            <a:r>
              <a:rPr lang="en-US" sz="2300" cap="none" dirty="0" smtClean="0">
                <a:latin typeface="Bahnschrift SemiBold Condensed" panose="020B0502040204020203" pitchFamily="34" charset="0"/>
              </a:rPr>
              <a:t>Temperature sensing.</a:t>
            </a:r>
            <a:endParaRPr lang="en-IN" sz="2300" dirty="0">
              <a:latin typeface="Bahnschrift SemiBold Condensed" panose="020B0502040204020203"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691" y="3051811"/>
            <a:ext cx="6853309" cy="3806189"/>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8863" t="5891" r="7727" b="10127"/>
          <a:stretch/>
        </p:blipFill>
        <p:spPr>
          <a:xfrm>
            <a:off x="2572108" y="5344350"/>
            <a:ext cx="2805605" cy="1513650"/>
          </a:xfrm>
          <a:prstGeom prst="rect">
            <a:avLst/>
          </a:prstGeom>
        </p:spPr>
      </p:pic>
      <p:sp>
        <p:nvSpPr>
          <p:cNvPr id="2" name="Rectangle 1"/>
          <p:cNvSpPr/>
          <p:nvPr/>
        </p:nvSpPr>
        <p:spPr>
          <a:xfrm>
            <a:off x="8282301" y="1085766"/>
            <a:ext cx="4176399" cy="1200329"/>
          </a:xfrm>
          <a:prstGeom prst="rect">
            <a:avLst/>
          </a:prstGeom>
        </p:spPr>
        <p:txBody>
          <a:bodyPr wrap="square">
            <a:spAutoFit/>
          </a:bodyPr>
          <a:lstStyle/>
          <a:p>
            <a:r>
              <a:rPr lang="en-US" dirty="0">
                <a:solidFill>
                  <a:srgbClr val="FFFF00"/>
                </a:solidFill>
                <a:latin typeface="Stencil" panose="040409050D0802020404" pitchFamily="82" charset="0"/>
              </a:rPr>
              <a:t>Key Advantages</a:t>
            </a:r>
            <a:r>
              <a:rPr lang="en-US" dirty="0" smtClean="0">
                <a:solidFill>
                  <a:srgbClr val="FFFF00"/>
                </a:solidFill>
                <a:latin typeface="Stencil" panose="040409050D0802020404" pitchFamily="82" charset="0"/>
              </a:rPr>
              <a:t>:</a:t>
            </a:r>
          </a:p>
          <a:p>
            <a:r>
              <a:rPr lang="en-US" dirty="0" smtClean="0"/>
              <a:t>Comprehensive </a:t>
            </a:r>
            <a:r>
              <a:rPr lang="en-US" dirty="0"/>
              <a:t>Health </a:t>
            </a:r>
            <a:r>
              <a:rPr lang="en-US" dirty="0" smtClean="0"/>
              <a:t>Monitoring.  </a:t>
            </a:r>
          </a:p>
          <a:p>
            <a:r>
              <a:rPr lang="en-US" dirty="0" smtClean="0"/>
              <a:t>Advanced Technology.   </a:t>
            </a:r>
          </a:p>
          <a:p>
            <a:r>
              <a:rPr lang="en-US" dirty="0" smtClean="0"/>
              <a:t>Safety Features.</a:t>
            </a:r>
            <a:endParaRPr lang="en-IN" dirty="0"/>
          </a:p>
        </p:txBody>
      </p:sp>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28235" r="27294"/>
          <a:stretch/>
        </p:blipFill>
        <p:spPr>
          <a:xfrm>
            <a:off x="3558124" y="3051811"/>
            <a:ext cx="1819590" cy="2292539"/>
          </a:xfrm>
          <a:prstGeom prst="rect">
            <a:avLst/>
          </a:prstGeom>
        </p:spPr>
      </p:pic>
    </p:spTree>
    <p:extLst>
      <p:ext uri="{BB962C8B-B14F-4D97-AF65-F5344CB8AC3E}">
        <p14:creationId xmlns:p14="http://schemas.microsoft.com/office/powerpoint/2010/main" val="1862321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a:blipFill>
            <a:blip r:embed="rId4"/>
            <a:stretch>
              <a:fillRect/>
            </a:stretch>
          </a:blipFill>
        </p:spPr>
      </p:pic>
      <p:sp>
        <p:nvSpPr>
          <p:cNvPr id="4" name="Title 3"/>
          <p:cNvSpPr>
            <a:spLocks noGrp="1"/>
          </p:cNvSpPr>
          <p:nvPr>
            <p:ph type="ctrTitle"/>
          </p:nvPr>
        </p:nvSpPr>
        <p:spPr>
          <a:xfrm>
            <a:off x="20" y="10"/>
            <a:ext cx="12191980" cy="800090"/>
          </a:xfrm>
        </p:spPr>
        <p:txBody>
          <a:bodyPr>
            <a:normAutofit fontScale="90000"/>
          </a:bodyPr>
          <a:lstStyle/>
          <a:p>
            <a:pPr algn="ctr"/>
            <a:r>
              <a:rPr lang="en-IN" dirty="0">
                <a:solidFill>
                  <a:srgbClr val="FFFF00"/>
                </a:solidFill>
                <a:latin typeface="Stencil" panose="040409050D0802020404" pitchFamily="82" charset="0"/>
              </a:rPr>
              <a:t>Consumer Health Tech </a:t>
            </a:r>
          </a:p>
        </p:txBody>
      </p:sp>
      <p:sp>
        <p:nvSpPr>
          <p:cNvPr id="6" name="Subtitle 5"/>
          <p:cNvSpPr>
            <a:spLocks noGrp="1"/>
          </p:cNvSpPr>
          <p:nvPr>
            <p:ph type="subTitle" idx="1"/>
          </p:nvPr>
        </p:nvSpPr>
        <p:spPr>
          <a:xfrm>
            <a:off x="17144" y="811530"/>
            <a:ext cx="12174855" cy="6046470"/>
          </a:xfrm>
        </p:spPr>
        <p:txBody>
          <a:bodyPr>
            <a:normAutofit fontScale="55000" lnSpcReduction="20000"/>
          </a:bodyPr>
          <a:lstStyle/>
          <a:p>
            <a:pPr algn="l"/>
            <a:r>
              <a:rPr lang="en-US" sz="3300" dirty="0">
                <a:solidFill>
                  <a:srgbClr val="FFFF00"/>
                </a:solidFill>
                <a:latin typeface="Bodoni MT Black" panose="02070A03080606020203" pitchFamily="18" charset="0"/>
              </a:rPr>
              <a:t>The Google Pixel Watch </a:t>
            </a:r>
            <a:r>
              <a:rPr lang="en-US" sz="3300" dirty="0" smtClean="0">
                <a:solidFill>
                  <a:srgbClr val="FFFF00"/>
                </a:solidFill>
                <a:latin typeface="Bodoni MT Black" panose="02070A03080606020203" pitchFamily="18" charset="0"/>
              </a:rPr>
              <a:t>2</a:t>
            </a:r>
            <a:r>
              <a:rPr lang="en-US" sz="5100" dirty="0" smtClean="0">
                <a:solidFill>
                  <a:srgbClr val="FFFF00"/>
                </a:solidFill>
                <a:latin typeface="Bodoni MT Black" panose="02070A03080606020203" pitchFamily="18" charset="0"/>
              </a:rPr>
              <a:t> </a:t>
            </a:r>
            <a:r>
              <a:rPr lang="en-US" sz="2900" cap="none" dirty="0" smtClean="0">
                <a:latin typeface="Bahnschrift SemiBold Condensed" panose="020B0502040204020203" pitchFamily="34" charset="0"/>
              </a:rPr>
              <a:t>is </a:t>
            </a:r>
            <a:r>
              <a:rPr lang="en-US" sz="2900" cap="none" dirty="0">
                <a:latin typeface="Bahnschrift SemiBold Condensed" panose="020B0502040204020203" pitchFamily="34" charset="0"/>
              </a:rPr>
              <a:t>Google's second-generation smartwatch, designed to integrate seamlessly with the Android ecosystem and provide a comprehensive wearable experience. It builds upon the first Pixel Watch with improvements in performance, health tracking, and </a:t>
            </a:r>
            <a:r>
              <a:rPr lang="en-US" sz="2900" cap="none" dirty="0" smtClean="0">
                <a:latin typeface="Bahnschrift SemiBold Condensed" panose="020B0502040204020203" pitchFamily="34" charset="0"/>
              </a:rPr>
              <a:t>design</a:t>
            </a:r>
            <a:endParaRPr lang="en-US" sz="2000" cap="none" dirty="0" smtClean="0">
              <a:latin typeface="Bahnschrift SemiBold Condensed" panose="020B0502040204020203" pitchFamily="34" charset="0"/>
            </a:endParaRPr>
          </a:p>
          <a:p>
            <a:pPr algn="l"/>
            <a:r>
              <a:rPr lang="en-US" sz="5800" cap="none" dirty="0" smtClean="0">
                <a:latin typeface="Bahnschrift SemiBold Condensed" panose="020B0502040204020203" pitchFamily="34" charset="0"/>
              </a:rPr>
              <a:t>Salient features:</a:t>
            </a:r>
          </a:p>
          <a:p>
            <a:pPr marL="457200" indent="-457200" algn="l">
              <a:buFont typeface="Arial" panose="020B0604020202020204" pitchFamily="34" charset="0"/>
              <a:buChar char="•"/>
            </a:pPr>
            <a:r>
              <a:rPr lang="en-US" sz="2500" cap="none" dirty="0" smtClean="0">
                <a:latin typeface="Bahnschrift SemiBold Condensed" panose="020B0502040204020203" pitchFamily="34" charset="0"/>
              </a:rPr>
              <a:t>Improved </a:t>
            </a:r>
            <a:r>
              <a:rPr lang="en-US" sz="2500" cap="none" dirty="0">
                <a:latin typeface="Bahnschrift SemiBold Condensed" panose="020B0502040204020203" pitchFamily="34" charset="0"/>
              </a:rPr>
              <a:t>Performance: </a:t>
            </a:r>
          </a:p>
          <a:p>
            <a:pPr marL="457200" indent="-457200" algn="l">
              <a:buFont typeface="Arial" panose="020B0604020202020204" pitchFamily="34" charset="0"/>
              <a:buChar char="•"/>
            </a:pPr>
            <a:r>
              <a:rPr lang="en-US" sz="2500" cap="none" dirty="0">
                <a:latin typeface="Bahnschrift SemiBold Condensed" panose="020B0502040204020203" pitchFamily="34" charset="0"/>
              </a:rPr>
              <a:t>Enhanced Health Tracking (Powered</a:t>
            </a:r>
            <a:r>
              <a:rPr lang="en-US" sz="2000" cap="none" dirty="0">
                <a:latin typeface="Bahnschrift SemiBold Condensed" panose="020B0502040204020203" pitchFamily="34" charset="0"/>
              </a:rPr>
              <a:t> </a:t>
            </a:r>
            <a:r>
              <a:rPr lang="en-US" sz="2900" cap="none" dirty="0">
                <a:latin typeface="Bahnschrift SemiBold Condensed" panose="020B0502040204020203" pitchFamily="34" charset="0"/>
              </a:rPr>
              <a:t>by Fitbit): </a:t>
            </a:r>
          </a:p>
          <a:p>
            <a:pPr marL="914400" lvl="1" indent="-457200" algn="l">
              <a:buFont typeface="Arial" panose="020B0604020202020204" pitchFamily="34" charset="0"/>
              <a:buChar char="•"/>
            </a:pPr>
            <a:r>
              <a:rPr lang="en-US" sz="2500" cap="none" dirty="0" smtClean="0">
                <a:latin typeface="Bahnschrift SemiBold Condensed" panose="020B0502040204020203" pitchFamily="34" charset="0"/>
              </a:rPr>
              <a:t>Heart </a:t>
            </a:r>
            <a:r>
              <a:rPr lang="en-US" sz="2500" cap="none" dirty="0">
                <a:latin typeface="Bahnschrift SemiBold Condensed" panose="020B0502040204020203" pitchFamily="34" charset="0"/>
              </a:rPr>
              <a:t>Rate Tracking.  </a:t>
            </a:r>
          </a:p>
          <a:p>
            <a:pPr marL="914400" lvl="1" indent="-457200" algn="l">
              <a:buFont typeface="Arial" panose="020B0604020202020204" pitchFamily="34" charset="0"/>
              <a:buChar char="•"/>
            </a:pPr>
            <a:r>
              <a:rPr lang="en-US" sz="2500" cap="none" dirty="0" smtClean="0">
                <a:latin typeface="Bahnschrift SemiBold Condensed" panose="020B0502040204020203" pitchFamily="34" charset="0"/>
              </a:rPr>
              <a:t>Activity </a:t>
            </a:r>
            <a:r>
              <a:rPr lang="en-US" sz="2500" cap="none" dirty="0">
                <a:latin typeface="Bahnschrift SemiBold Condensed" panose="020B0502040204020203" pitchFamily="34" charset="0"/>
              </a:rPr>
              <a:t>Tracking.  </a:t>
            </a:r>
          </a:p>
          <a:p>
            <a:pPr marL="914400" lvl="1" indent="-457200" algn="l">
              <a:buFont typeface="Arial" panose="020B0604020202020204" pitchFamily="34" charset="0"/>
              <a:buChar char="•"/>
            </a:pPr>
            <a:r>
              <a:rPr lang="en-US" sz="2500" cap="none" dirty="0" smtClean="0">
                <a:latin typeface="Bahnschrift SemiBold Condensed" panose="020B0502040204020203" pitchFamily="34" charset="0"/>
              </a:rPr>
              <a:t>Sleep </a:t>
            </a:r>
            <a:r>
              <a:rPr lang="en-US" sz="2500" cap="none" dirty="0">
                <a:latin typeface="Bahnschrift SemiBold Condensed" panose="020B0502040204020203" pitchFamily="34" charset="0"/>
              </a:rPr>
              <a:t>Tracking.  </a:t>
            </a:r>
          </a:p>
          <a:p>
            <a:pPr marL="914400" lvl="1" indent="-457200" algn="l">
              <a:buFont typeface="Arial" panose="020B0604020202020204" pitchFamily="34" charset="0"/>
              <a:buChar char="•"/>
            </a:pPr>
            <a:r>
              <a:rPr lang="en-US" sz="2500" cap="none" dirty="0" smtClean="0">
                <a:latin typeface="Bahnschrift SemiBold Condensed" panose="020B0502040204020203" pitchFamily="34" charset="0"/>
              </a:rPr>
              <a:t>Body </a:t>
            </a:r>
            <a:r>
              <a:rPr lang="en-US" sz="2500" cap="none" dirty="0">
                <a:latin typeface="Bahnschrift SemiBold Condensed" panose="020B0502040204020203" pitchFamily="34" charset="0"/>
              </a:rPr>
              <a:t>Response Tracking (</a:t>
            </a:r>
            <a:r>
              <a:rPr lang="en-US" sz="2500" cap="none" dirty="0" err="1">
                <a:latin typeface="Bahnschrift SemiBold Condensed" panose="020B0502040204020203" pitchFamily="34" charset="0"/>
              </a:rPr>
              <a:t>cEDA</a:t>
            </a:r>
            <a:r>
              <a:rPr lang="en-US" sz="2500" cap="none" dirty="0">
                <a:latin typeface="Bahnschrift SemiBold Condensed" panose="020B0502040204020203" pitchFamily="34" charset="0"/>
              </a:rPr>
              <a:t>).  </a:t>
            </a:r>
          </a:p>
          <a:p>
            <a:pPr marL="914400" lvl="1" indent="-457200" algn="l">
              <a:buFont typeface="Arial" panose="020B0604020202020204" pitchFamily="34" charset="0"/>
              <a:buChar char="•"/>
            </a:pPr>
            <a:r>
              <a:rPr lang="en-US" sz="2500" cap="none" dirty="0" smtClean="0">
                <a:latin typeface="Bahnschrift SemiBold Condensed" panose="020B0502040204020203" pitchFamily="34" charset="0"/>
              </a:rPr>
              <a:t>Blood </a:t>
            </a:r>
            <a:r>
              <a:rPr lang="en-US" sz="2500" cap="none" dirty="0">
                <a:latin typeface="Bahnschrift SemiBold Condensed" panose="020B0502040204020203" pitchFamily="34" charset="0"/>
              </a:rPr>
              <a:t>Oxygen (SpO2) Monitoring.  </a:t>
            </a:r>
            <a:endParaRPr lang="en-US" sz="2200" cap="none" dirty="0">
              <a:latin typeface="Bahnschrift SemiBold Condensed" panose="020B0502040204020203" pitchFamily="34" charset="0"/>
            </a:endParaRPr>
          </a:p>
          <a:p>
            <a:pPr marL="457200" indent="-457200" algn="l">
              <a:buFont typeface="Arial" panose="020B0604020202020204" pitchFamily="34" charset="0"/>
              <a:buChar char="•"/>
            </a:pPr>
            <a:endParaRPr lang="en-US" sz="2600" cap="none" dirty="0">
              <a:latin typeface="Bahnschrift SemiBold Condensed" panose="020B0502040204020203" pitchFamily="34" charset="0"/>
            </a:endParaRPr>
          </a:p>
          <a:p>
            <a:pPr marL="457200" indent="-457200" algn="l">
              <a:buFont typeface="Arial" panose="020B0604020202020204" pitchFamily="34" charset="0"/>
              <a:buChar char="•"/>
            </a:pPr>
            <a:r>
              <a:rPr lang="en-US" sz="3000" cap="none" dirty="0">
                <a:latin typeface="Bahnschrift SemiBold Condensed" panose="020B0502040204020203" pitchFamily="34" charset="0"/>
              </a:rPr>
              <a:t>Safety Check.  </a:t>
            </a:r>
          </a:p>
          <a:p>
            <a:pPr marL="457200" indent="-457200" algn="l">
              <a:buFont typeface="Arial" panose="020B0604020202020204" pitchFamily="34" charset="0"/>
              <a:buChar char="•"/>
            </a:pPr>
            <a:r>
              <a:rPr lang="en-US" sz="3000" cap="none" dirty="0">
                <a:latin typeface="Bahnschrift SemiBold Condensed" panose="020B0502040204020203" pitchFamily="34" charset="0"/>
              </a:rPr>
              <a:t>Fall Detection.  </a:t>
            </a:r>
          </a:p>
          <a:p>
            <a:pPr marL="457200" indent="-457200" algn="l">
              <a:buFont typeface="Arial" panose="020B0604020202020204" pitchFamily="34" charset="0"/>
              <a:buChar char="•"/>
            </a:pPr>
            <a:r>
              <a:rPr lang="en-US" sz="3000" cap="none" dirty="0">
                <a:latin typeface="Bahnschrift SemiBold Condensed" panose="020B0502040204020203" pitchFamily="34" charset="0"/>
              </a:rPr>
              <a:t>ECG App.  </a:t>
            </a:r>
          </a:p>
          <a:p>
            <a:pPr marL="457200" indent="-457200" algn="l">
              <a:buFont typeface="Arial" panose="020B0604020202020204" pitchFamily="34" charset="0"/>
              <a:buChar char="•"/>
            </a:pPr>
            <a:r>
              <a:rPr lang="en-US" sz="3000" cap="none" dirty="0">
                <a:latin typeface="Bahnschrift SemiBold Condensed" panose="020B0502040204020203" pitchFamily="34" charset="0"/>
              </a:rPr>
              <a:t>Improved Design and Comfort.  </a:t>
            </a:r>
          </a:p>
          <a:p>
            <a:pPr marL="457200" indent="-457200" algn="l">
              <a:buFont typeface="Arial" panose="020B0604020202020204" pitchFamily="34" charset="0"/>
              <a:buChar char="•"/>
            </a:pPr>
            <a:r>
              <a:rPr lang="en-US" sz="3000" cap="none" dirty="0">
                <a:latin typeface="Bahnschrift SemiBold Condensed" panose="020B0502040204020203" pitchFamily="34" charset="0"/>
              </a:rPr>
              <a:t>Wear OS by Google.  </a:t>
            </a:r>
          </a:p>
          <a:p>
            <a:pPr marL="457200" indent="-457200" algn="l">
              <a:buFont typeface="Arial" panose="020B0604020202020204" pitchFamily="34" charset="0"/>
              <a:buChar char="•"/>
            </a:pPr>
            <a:r>
              <a:rPr lang="en-US" sz="3000" cap="none" dirty="0">
                <a:latin typeface="Bahnschrift SemiBold Condensed" panose="020B0502040204020203" pitchFamily="34" charset="0"/>
              </a:rPr>
              <a:t>Seamless Android Integration.   </a:t>
            </a:r>
          </a:p>
          <a:p>
            <a:pPr marL="457200" indent="-457200" algn="l">
              <a:buFont typeface="Arial" panose="020B0604020202020204" pitchFamily="34" charset="0"/>
              <a:buChar char="•"/>
            </a:pPr>
            <a:r>
              <a:rPr lang="en-US" sz="3000" cap="none" dirty="0">
                <a:latin typeface="Bahnschrift SemiBold Condensed" panose="020B0502040204020203" pitchFamily="34" charset="0"/>
              </a:rPr>
              <a:t>Fast Pair.</a:t>
            </a:r>
            <a:endParaRPr lang="en-IN" sz="2600" dirty="0">
              <a:latin typeface="Bahnschrift SemiBold Condensed" panose="020B0502040204020203"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7560" y="1619633"/>
            <a:ext cx="8854440" cy="523836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4709" y="5097780"/>
            <a:ext cx="1594416" cy="1760220"/>
          </a:xfrm>
          <a:prstGeom prst="rect">
            <a:avLst/>
          </a:prstGeom>
        </p:spPr>
      </p:pic>
    </p:spTree>
    <p:extLst>
      <p:ext uri="{BB962C8B-B14F-4D97-AF65-F5344CB8AC3E}">
        <p14:creationId xmlns:p14="http://schemas.microsoft.com/office/powerpoint/2010/main" val="29399308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15B3C4-7FB6-414C-8C24-8862C0E6C9F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12C2FA-3740-4055-BA8A-74A1458F4A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11545</Words>
  <Application>Microsoft Office PowerPoint</Application>
  <PresentationFormat>Widescreen</PresentationFormat>
  <Paragraphs>1056</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Bahnschrift</vt:lpstr>
      <vt:lpstr>Bahnschrift SemiBold Condensed</vt:lpstr>
      <vt:lpstr>Bodoni MT Black</vt:lpstr>
      <vt:lpstr>Calibri</vt:lpstr>
      <vt:lpstr>Calibri Light</vt:lpstr>
      <vt:lpstr>Lora</vt:lpstr>
      <vt:lpstr>Montserrat</vt:lpstr>
      <vt:lpstr>Stencil</vt:lpstr>
      <vt:lpstr>Celestial</vt:lpstr>
      <vt:lpstr>INTRODUCTION TO WEARABLES</vt:lpstr>
      <vt:lpstr>WEARABLE technology</vt:lpstr>
      <vt:lpstr>PowerPoint Presentation</vt:lpstr>
      <vt:lpstr>Medical Grade Wearables</vt:lpstr>
      <vt:lpstr>Medical Grade Wearables</vt:lpstr>
      <vt:lpstr>Medical Grade Wearables</vt:lpstr>
      <vt:lpstr>Medical Grade Wearables</vt:lpstr>
      <vt:lpstr>Consumer Health Tech </vt:lpstr>
      <vt:lpstr>Consumer Health Tech </vt:lpstr>
      <vt:lpstr>Consumer Health Tech </vt:lpstr>
      <vt:lpstr>Consumer Health Tech </vt:lpstr>
      <vt:lpstr>Consumer Health Tech </vt:lpstr>
      <vt:lpstr>Consumer Health Tech </vt:lpstr>
      <vt:lpstr>Consumer Health Tech </vt:lpstr>
      <vt:lpstr>Consumer Health Tech </vt:lpstr>
      <vt:lpstr>Consumer Health Tech </vt:lpstr>
      <vt:lpstr>EMERGING NEW Health Tech </vt:lpstr>
      <vt:lpstr>EMERGING NEW Health Tech </vt:lpstr>
      <vt:lpstr>EMERGING NEW Health Tech </vt:lpstr>
      <vt:lpstr>EMERGING NEW Health Tech </vt:lpstr>
      <vt:lpstr>EMERGING NEW Health Tech </vt:lpstr>
      <vt:lpstr>EMERGING NEW Health Tech </vt:lpstr>
      <vt:lpstr>EMERGING NEW Health Tech </vt:lpstr>
      <vt:lpstr>EMERGING NEW Health Tech </vt:lpstr>
      <vt:lpstr>EMERGING NEW Health Tech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2025-01-18T12:45:19Z</dcterms:created>
  <dcterms:modified xsi:type="dcterms:W3CDTF">2025-01-19T05:51:26Z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